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57" r:id="rId5"/>
    <p:sldId id="262" r:id="rId6"/>
    <p:sldId id="261" r:id="rId7"/>
    <p:sldId id="264" r:id="rId8"/>
    <p:sldId id="263" r:id="rId9"/>
    <p:sldId id="266" r:id="rId10"/>
    <p:sldId id="277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9027" autoAdjust="0"/>
  </p:normalViewPr>
  <p:slideViewPr>
    <p:cSldViewPr>
      <p:cViewPr>
        <p:scale>
          <a:sx n="74" d="100"/>
          <a:sy n="74" d="100"/>
        </p:scale>
        <p:origin x="-13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22149-4979-4763-8C40-2F0A80D6D7F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1A204D7-8B81-4ADB-BF3A-FE24BB8F97A7}">
      <dgm:prSet phldrT="[Texto]"/>
      <dgm:spPr>
        <a:noFill/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Introducción</a:t>
          </a:r>
        </a:p>
      </dgm:t>
    </dgm:pt>
    <dgm:pt modelId="{BCC79899-14B8-4C90-8C0A-8CE0D5CD0A50}" type="parTrans" cxnId="{FEFFBC6D-3C76-4748-AE22-DBFCD93055FA}">
      <dgm:prSet/>
      <dgm:spPr/>
      <dgm:t>
        <a:bodyPr/>
        <a:lstStyle/>
        <a:p>
          <a:endParaRPr lang="es-ES"/>
        </a:p>
      </dgm:t>
    </dgm:pt>
    <dgm:pt modelId="{80D2E3CE-9BDB-4A4A-A3C2-1CBE61F140EF}" type="sibTrans" cxnId="{FEFFBC6D-3C76-4748-AE22-DBFCD93055FA}">
      <dgm:prSet/>
      <dgm:spPr/>
      <dgm:t>
        <a:bodyPr/>
        <a:lstStyle/>
        <a:p>
          <a:endParaRPr lang="es-ES"/>
        </a:p>
      </dgm:t>
    </dgm:pt>
    <dgm:pt modelId="{6460D0C8-2569-41BC-9A0D-469F406F6A93}">
      <dgm:prSet/>
      <dgm:spPr>
        <a:noFill/>
      </dgm:spPr>
      <dgm:t>
        <a:bodyPr/>
        <a:lstStyle/>
        <a:p>
          <a:r>
            <a: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CRG Banco de Germoplasma </a:t>
          </a:r>
          <a:r>
            <a:rPr lang="es-E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ISOPlexis</a:t>
          </a:r>
          <a:r>
            <a: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5A33310-733A-4D39-9A9D-3ECC65BD184D}" type="parTrans" cxnId="{1A204D07-A7D3-411F-B49A-82C2FB96A42C}">
      <dgm:prSet/>
      <dgm:spPr/>
      <dgm:t>
        <a:bodyPr/>
        <a:lstStyle/>
        <a:p>
          <a:endParaRPr lang="es-ES"/>
        </a:p>
      </dgm:t>
    </dgm:pt>
    <dgm:pt modelId="{F286BC44-CA2A-4F8A-9D0E-1D755C8AE023}" type="sibTrans" cxnId="{1A204D07-A7D3-411F-B49A-82C2FB96A42C}">
      <dgm:prSet/>
      <dgm:spPr/>
      <dgm:t>
        <a:bodyPr/>
        <a:lstStyle/>
        <a:p>
          <a:endParaRPr lang="es-ES"/>
        </a:p>
      </dgm:t>
    </dgm:pt>
    <dgm:pt modelId="{D627FC6C-27EB-4B27-8E99-E1859E89CFB6}">
      <dgm:prSet/>
      <dgm:spPr>
        <a:noFill/>
      </dgm:spPr>
      <dgm:t>
        <a:bodyPr/>
        <a:lstStyle/>
        <a:p>
          <a:r>
            <a: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BMPA</a:t>
          </a:r>
        </a:p>
      </dgm:t>
    </dgm:pt>
    <dgm:pt modelId="{7FEA33AD-D855-4A79-924B-6CCB03FFE92B}" type="parTrans" cxnId="{93754361-3D54-42B2-A44D-6516F97FCA16}">
      <dgm:prSet/>
      <dgm:spPr/>
      <dgm:t>
        <a:bodyPr/>
        <a:lstStyle/>
        <a:p>
          <a:endParaRPr lang="es-ES"/>
        </a:p>
      </dgm:t>
    </dgm:pt>
    <dgm:pt modelId="{CD99F2D2-29E2-445D-8F44-83D9DC6D6E3D}" type="sibTrans" cxnId="{93754361-3D54-42B2-A44D-6516F97FCA16}">
      <dgm:prSet/>
      <dgm:spPr/>
      <dgm:t>
        <a:bodyPr/>
        <a:lstStyle/>
        <a:p>
          <a:endParaRPr lang="es-ES"/>
        </a:p>
      </dgm:t>
    </dgm:pt>
    <dgm:pt modelId="{53726751-1B2E-4A37-BF4D-658D09364F25}">
      <dgm:prSet/>
      <dgm:spPr>
        <a:noFill/>
      </dgm:spPr>
      <dgm:t>
        <a:bodyPr/>
        <a:lstStyle/>
        <a:p>
          <a:r>
            <a:rPr lang="pt-PT" dirty="0" err="1"/>
            <a:t>DeMo-BlueAlgae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64D25-4AC8-41AB-A4D7-3EBA4BACCFCF}" type="parTrans" cxnId="{28F7BE61-36E1-428B-A9F1-ACF709B7998C}">
      <dgm:prSet/>
      <dgm:spPr/>
      <dgm:t>
        <a:bodyPr/>
        <a:lstStyle/>
        <a:p>
          <a:endParaRPr lang="es-ES"/>
        </a:p>
      </dgm:t>
    </dgm:pt>
    <dgm:pt modelId="{FA3FF30F-6F7F-4135-8E07-9F909566B99D}" type="sibTrans" cxnId="{28F7BE61-36E1-428B-A9F1-ACF709B7998C}">
      <dgm:prSet/>
      <dgm:spPr/>
      <dgm:t>
        <a:bodyPr/>
        <a:lstStyle/>
        <a:p>
          <a:endParaRPr lang="es-ES"/>
        </a:p>
      </dgm:t>
    </dgm:pt>
    <dgm:pt modelId="{5AB8878C-7B67-4301-A2F8-CB7C721B5019}">
      <dgm:prSet/>
      <dgm:spPr>
        <a:noFill/>
      </dgm:spPr>
      <dgm:t>
        <a:bodyPr/>
        <a:lstStyle/>
        <a:p>
          <a:r>
            <a:rPr lang="es-ES" dirty="0" err="1">
              <a:solidFill>
                <a:schemeClr val="tx1"/>
              </a:solidFill>
              <a:effectLst/>
            </a:rPr>
            <a:t>MACBioBlue</a:t>
          </a:r>
          <a:endParaRPr lang="es-ES" dirty="0">
            <a:solidFill>
              <a:schemeClr val="tx1"/>
            </a:solidFill>
            <a:effectLst/>
          </a:endParaRPr>
        </a:p>
      </dgm:t>
    </dgm:pt>
    <dgm:pt modelId="{80FD860F-9E53-4F3E-9540-446FA36B68DC}" type="parTrans" cxnId="{F17A0F2A-62CD-44F8-8F02-6D97AE5D340B}">
      <dgm:prSet/>
      <dgm:spPr/>
      <dgm:t>
        <a:bodyPr/>
        <a:lstStyle/>
        <a:p>
          <a:endParaRPr lang="es-ES"/>
        </a:p>
      </dgm:t>
    </dgm:pt>
    <dgm:pt modelId="{E8C9B99A-20D6-4C82-957C-E1B963ABB1B0}" type="sibTrans" cxnId="{F17A0F2A-62CD-44F8-8F02-6D97AE5D340B}">
      <dgm:prSet/>
      <dgm:spPr/>
      <dgm:t>
        <a:bodyPr/>
        <a:lstStyle/>
        <a:p>
          <a:endParaRPr lang="es-ES"/>
        </a:p>
      </dgm:t>
    </dgm:pt>
    <dgm:pt modelId="{29163BEB-CFAB-4701-A008-DA8305CD37B6}">
      <dgm:prSet/>
      <dgm:spPr>
        <a:noFill/>
      </dgm:spPr>
      <dgm:t>
        <a:bodyPr/>
        <a:lstStyle/>
        <a:p>
          <a:r>
            <a: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Blue </a:t>
          </a:r>
          <a:r>
            <a:rPr lang="es-E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Iodine</a:t>
          </a:r>
          <a:endParaRPr lang="es-E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0AFA2-13B9-42FE-AD21-D817FB023971}" type="parTrans" cxnId="{071664CA-6733-4028-8789-C107EA753526}">
      <dgm:prSet/>
      <dgm:spPr/>
      <dgm:t>
        <a:bodyPr/>
        <a:lstStyle/>
        <a:p>
          <a:endParaRPr lang="es-ES"/>
        </a:p>
      </dgm:t>
    </dgm:pt>
    <dgm:pt modelId="{2CCB934F-6C1E-471C-B98D-9F9DB739D021}" type="sibTrans" cxnId="{071664CA-6733-4028-8789-C107EA753526}">
      <dgm:prSet/>
      <dgm:spPr/>
      <dgm:t>
        <a:bodyPr/>
        <a:lstStyle/>
        <a:p>
          <a:endParaRPr lang="es-ES"/>
        </a:p>
      </dgm:t>
    </dgm:pt>
    <dgm:pt modelId="{18C27F12-D348-4157-AF0E-E627F40B983D}" type="pres">
      <dgm:prSet presAssocID="{F4522149-4979-4763-8C40-2F0A80D6D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B7E1DD-565D-4ECA-AA28-55A033E48A5E}" type="pres">
      <dgm:prSet presAssocID="{F4522149-4979-4763-8C40-2F0A80D6D7FF}" presName="Name1" presStyleCnt="0"/>
      <dgm:spPr/>
    </dgm:pt>
    <dgm:pt modelId="{534FEDC2-AB0C-47D3-A87F-867649ACE867}" type="pres">
      <dgm:prSet presAssocID="{F4522149-4979-4763-8C40-2F0A80D6D7FF}" presName="cycle" presStyleCnt="0"/>
      <dgm:spPr/>
    </dgm:pt>
    <dgm:pt modelId="{7DA0D2D3-4324-4687-BA07-2DD27A02A166}" type="pres">
      <dgm:prSet presAssocID="{F4522149-4979-4763-8C40-2F0A80D6D7FF}" presName="srcNode" presStyleLbl="node1" presStyleIdx="0" presStyleCnt="6"/>
      <dgm:spPr/>
    </dgm:pt>
    <dgm:pt modelId="{9124B274-198D-4C16-8024-6EAE0D863D96}" type="pres">
      <dgm:prSet presAssocID="{F4522149-4979-4763-8C40-2F0A80D6D7FF}" presName="conn" presStyleLbl="parChTrans1D2" presStyleIdx="0" presStyleCnt="1"/>
      <dgm:spPr/>
      <dgm:t>
        <a:bodyPr/>
        <a:lstStyle/>
        <a:p>
          <a:endParaRPr lang="es-ES"/>
        </a:p>
      </dgm:t>
    </dgm:pt>
    <dgm:pt modelId="{EC334A66-581E-452D-B2C2-A3132F6E8839}" type="pres">
      <dgm:prSet presAssocID="{F4522149-4979-4763-8C40-2F0A80D6D7FF}" presName="extraNode" presStyleLbl="node1" presStyleIdx="0" presStyleCnt="6"/>
      <dgm:spPr/>
    </dgm:pt>
    <dgm:pt modelId="{EA3A63C3-677B-48A8-ADDF-23EF171DD599}" type="pres">
      <dgm:prSet presAssocID="{F4522149-4979-4763-8C40-2F0A80D6D7FF}" presName="dstNode" presStyleLbl="node1" presStyleIdx="0" presStyleCnt="6"/>
      <dgm:spPr/>
    </dgm:pt>
    <dgm:pt modelId="{956B67C3-98EF-40C7-9108-BCFE09335B87}" type="pres">
      <dgm:prSet presAssocID="{81A204D7-8B81-4ADB-BF3A-FE24BB8F97A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E151A-F4A0-4F8E-B0CA-818CF4767A56}" type="pres">
      <dgm:prSet presAssocID="{81A204D7-8B81-4ADB-BF3A-FE24BB8F97A7}" presName="accent_1" presStyleCnt="0"/>
      <dgm:spPr/>
    </dgm:pt>
    <dgm:pt modelId="{71276B69-DC1E-4927-B67B-E75819D584FE}" type="pres">
      <dgm:prSet presAssocID="{81A204D7-8B81-4ADB-BF3A-FE24BB8F97A7}" presName="accentRepeatNode" presStyleLbl="solidFgAcc1" presStyleIdx="0" presStyleCnt="6"/>
      <dgm:spPr>
        <a:solidFill>
          <a:schemeClr val="tx2">
            <a:lumMod val="75000"/>
          </a:schemeClr>
        </a:solidFill>
      </dgm:spPr>
    </dgm:pt>
    <dgm:pt modelId="{BA276AC0-7A94-4CAF-91A2-531E7605CD9D}" type="pres">
      <dgm:prSet presAssocID="{6460D0C8-2569-41BC-9A0D-469F406F6A9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DBFDF-2AF0-44B6-BFD7-E82A9BE9050C}" type="pres">
      <dgm:prSet presAssocID="{6460D0C8-2569-41BC-9A0D-469F406F6A93}" presName="accent_2" presStyleCnt="0"/>
      <dgm:spPr/>
    </dgm:pt>
    <dgm:pt modelId="{E7A4C585-1EE3-4FE5-B5B5-54F7FD223F39}" type="pres">
      <dgm:prSet presAssocID="{6460D0C8-2569-41BC-9A0D-469F406F6A93}" presName="accentRepeatNode" presStyleLbl="solidFgAcc1" presStyleIdx="1" presStyleCnt="6"/>
      <dgm:spPr>
        <a:solidFill>
          <a:schemeClr val="accent5">
            <a:lumMod val="60000"/>
            <a:lumOff val="40000"/>
          </a:schemeClr>
        </a:solidFill>
      </dgm:spPr>
    </dgm:pt>
    <dgm:pt modelId="{7E3CC941-0CCB-4C24-916B-3EA0A0F0BF7F}" type="pres">
      <dgm:prSet presAssocID="{D627FC6C-27EB-4B27-8E99-E1859E89CFB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BD873-30A5-415A-8DDC-01DBEF96AA50}" type="pres">
      <dgm:prSet presAssocID="{D627FC6C-27EB-4B27-8E99-E1859E89CFB6}" presName="accent_3" presStyleCnt="0"/>
      <dgm:spPr/>
    </dgm:pt>
    <dgm:pt modelId="{2A3C0F89-668A-4C58-B797-80AFE76C1F1C}" type="pres">
      <dgm:prSet presAssocID="{D627FC6C-27EB-4B27-8E99-E1859E89CFB6}" presName="accentRepeatNode" presStyleLbl="solidFgAcc1" presStyleIdx="2" presStyleCnt="6"/>
      <dgm:spPr>
        <a:solidFill>
          <a:schemeClr val="accent5">
            <a:lumMod val="75000"/>
          </a:schemeClr>
        </a:solidFill>
      </dgm:spPr>
    </dgm:pt>
    <dgm:pt modelId="{AD0A1011-D6A1-4A9C-8DD2-3C167715EDC4}" type="pres">
      <dgm:prSet presAssocID="{29163BEB-CFAB-4701-A008-DA8305CD37B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F8B6A-9C86-4757-80C9-18357DDC11A7}" type="pres">
      <dgm:prSet presAssocID="{29163BEB-CFAB-4701-A008-DA8305CD37B6}" presName="accent_4" presStyleCnt="0"/>
      <dgm:spPr/>
    </dgm:pt>
    <dgm:pt modelId="{982805C5-768D-4D27-A6CD-D6BC35D17D4A}" type="pres">
      <dgm:prSet presAssocID="{29163BEB-CFAB-4701-A008-DA8305CD37B6}" presName="accentRepeatNode" presStyleLbl="solidFgAcc1" presStyleIdx="3" presStyleCnt="6"/>
      <dgm:spPr>
        <a:solidFill>
          <a:schemeClr val="accent5">
            <a:lumMod val="50000"/>
          </a:schemeClr>
        </a:solidFill>
      </dgm:spPr>
    </dgm:pt>
    <dgm:pt modelId="{15D2096C-B957-4AA1-9CE3-3725E329AEFB}" type="pres">
      <dgm:prSet presAssocID="{53726751-1B2E-4A37-BF4D-658D09364F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BA1B8-135A-4371-AB48-55B3A2241BF9}" type="pres">
      <dgm:prSet presAssocID="{53726751-1B2E-4A37-BF4D-658D09364F25}" presName="accent_5" presStyleCnt="0"/>
      <dgm:spPr/>
    </dgm:pt>
    <dgm:pt modelId="{D8E23ECD-88D7-4A8D-A71E-D95F1AEE9E12}" type="pres">
      <dgm:prSet presAssocID="{53726751-1B2E-4A37-BF4D-658D09364F25}" presName="accentRepeatNode" presStyleLbl="solidFgAcc1" presStyleIdx="4" presStyleCnt="6"/>
      <dgm:spPr>
        <a:solidFill>
          <a:schemeClr val="accent4">
            <a:lumMod val="75000"/>
          </a:schemeClr>
        </a:solidFill>
      </dgm:spPr>
    </dgm:pt>
    <dgm:pt modelId="{61E8A72F-734B-4592-B441-11712FD75146}" type="pres">
      <dgm:prSet presAssocID="{5AB8878C-7B67-4301-A2F8-CB7C721B501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DE14F-6FEF-41D5-BAB6-333A7076D5FA}" type="pres">
      <dgm:prSet presAssocID="{5AB8878C-7B67-4301-A2F8-CB7C721B5019}" presName="accent_6" presStyleCnt="0"/>
      <dgm:spPr/>
    </dgm:pt>
    <dgm:pt modelId="{3DFDB8CB-9A21-4D63-8560-69F932E0CFF7}" type="pres">
      <dgm:prSet presAssocID="{5AB8878C-7B67-4301-A2F8-CB7C721B5019}" presName="accentRepeatNode" presStyleLbl="solidFgAcc1" presStyleIdx="5" presStyleCnt="6"/>
      <dgm:spPr>
        <a:solidFill>
          <a:schemeClr val="accent3">
            <a:lumMod val="75000"/>
          </a:schemeClr>
        </a:solidFill>
      </dgm:spPr>
    </dgm:pt>
  </dgm:ptLst>
  <dgm:cxnLst>
    <dgm:cxn modelId="{51EC7C80-5A19-44FE-8A97-53B20CA9BF4C}" type="presOf" srcId="{80D2E3CE-9BDB-4A4A-A3C2-1CBE61F140EF}" destId="{9124B274-198D-4C16-8024-6EAE0D863D96}" srcOrd="0" destOrd="0" presId="urn:microsoft.com/office/officeart/2008/layout/VerticalCurvedList"/>
    <dgm:cxn modelId="{2DA0E816-66F8-44EC-9112-F80F9391E9A3}" type="presOf" srcId="{29163BEB-CFAB-4701-A008-DA8305CD37B6}" destId="{AD0A1011-D6A1-4A9C-8DD2-3C167715EDC4}" srcOrd="0" destOrd="0" presId="urn:microsoft.com/office/officeart/2008/layout/VerticalCurvedList"/>
    <dgm:cxn modelId="{FEFFBC6D-3C76-4748-AE22-DBFCD93055FA}" srcId="{F4522149-4979-4763-8C40-2F0A80D6D7FF}" destId="{81A204D7-8B81-4ADB-BF3A-FE24BB8F97A7}" srcOrd="0" destOrd="0" parTransId="{BCC79899-14B8-4C90-8C0A-8CE0D5CD0A50}" sibTransId="{80D2E3CE-9BDB-4A4A-A3C2-1CBE61F140EF}"/>
    <dgm:cxn modelId="{A343C0B9-690F-48D4-A373-A727FF742647}" type="presOf" srcId="{6460D0C8-2569-41BC-9A0D-469F406F6A93}" destId="{BA276AC0-7A94-4CAF-91A2-531E7605CD9D}" srcOrd="0" destOrd="0" presId="urn:microsoft.com/office/officeart/2008/layout/VerticalCurvedList"/>
    <dgm:cxn modelId="{47B5AF54-F33B-499E-BC8A-D83BCA0AD3AE}" type="presOf" srcId="{5AB8878C-7B67-4301-A2F8-CB7C721B5019}" destId="{61E8A72F-734B-4592-B441-11712FD75146}" srcOrd="0" destOrd="0" presId="urn:microsoft.com/office/officeart/2008/layout/VerticalCurvedList"/>
    <dgm:cxn modelId="{13E96D69-FED3-4967-9A80-3433E9BDB69D}" type="presOf" srcId="{F4522149-4979-4763-8C40-2F0A80D6D7FF}" destId="{18C27F12-D348-4157-AF0E-E627F40B983D}" srcOrd="0" destOrd="0" presId="urn:microsoft.com/office/officeart/2008/layout/VerticalCurvedList"/>
    <dgm:cxn modelId="{93754361-3D54-42B2-A44D-6516F97FCA16}" srcId="{F4522149-4979-4763-8C40-2F0A80D6D7FF}" destId="{D627FC6C-27EB-4B27-8E99-E1859E89CFB6}" srcOrd="2" destOrd="0" parTransId="{7FEA33AD-D855-4A79-924B-6CCB03FFE92B}" sibTransId="{CD99F2D2-29E2-445D-8F44-83D9DC6D6E3D}"/>
    <dgm:cxn modelId="{1A204D07-A7D3-411F-B49A-82C2FB96A42C}" srcId="{F4522149-4979-4763-8C40-2F0A80D6D7FF}" destId="{6460D0C8-2569-41BC-9A0D-469F406F6A93}" srcOrd="1" destOrd="0" parTransId="{65A33310-733A-4D39-9A9D-3ECC65BD184D}" sibTransId="{F286BC44-CA2A-4F8A-9D0E-1D755C8AE023}"/>
    <dgm:cxn modelId="{F17A0F2A-62CD-44F8-8F02-6D97AE5D340B}" srcId="{F4522149-4979-4763-8C40-2F0A80D6D7FF}" destId="{5AB8878C-7B67-4301-A2F8-CB7C721B5019}" srcOrd="5" destOrd="0" parTransId="{80FD860F-9E53-4F3E-9540-446FA36B68DC}" sibTransId="{E8C9B99A-20D6-4C82-957C-E1B963ABB1B0}"/>
    <dgm:cxn modelId="{071664CA-6733-4028-8789-C107EA753526}" srcId="{F4522149-4979-4763-8C40-2F0A80D6D7FF}" destId="{29163BEB-CFAB-4701-A008-DA8305CD37B6}" srcOrd="3" destOrd="0" parTransId="{3020AFA2-13B9-42FE-AD21-D817FB023971}" sibTransId="{2CCB934F-6C1E-471C-B98D-9F9DB739D021}"/>
    <dgm:cxn modelId="{64EB24B6-C66D-47E3-95D4-942C0AFDF550}" type="presOf" srcId="{D627FC6C-27EB-4B27-8E99-E1859E89CFB6}" destId="{7E3CC941-0CCB-4C24-916B-3EA0A0F0BF7F}" srcOrd="0" destOrd="0" presId="urn:microsoft.com/office/officeart/2008/layout/VerticalCurvedList"/>
    <dgm:cxn modelId="{13B12722-417F-4387-81D4-0947527B6E82}" type="presOf" srcId="{53726751-1B2E-4A37-BF4D-658D09364F25}" destId="{15D2096C-B957-4AA1-9CE3-3725E329AEFB}" srcOrd="0" destOrd="0" presId="urn:microsoft.com/office/officeart/2008/layout/VerticalCurvedList"/>
    <dgm:cxn modelId="{28F7BE61-36E1-428B-A9F1-ACF709B7998C}" srcId="{F4522149-4979-4763-8C40-2F0A80D6D7FF}" destId="{53726751-1B2E-4A37-BF4D-658D09364F25}" srcOrd="4" destOrd="0" parTransId="{37264D25-4AC8-41AB-A4D7-3EBA4BACCFCF}" sibTransId="{FA3FF30F-6F7F-4135-8E07-9F909566B99D}"/>
    <dgm:cxn modelId="{ACE672A7-FCEE-4235-940D-9973CCB70345}" type="presOf" srcId="{81A204D7-8B81-4ADB-BF3A-FE24BB8F97A7}" destId="{956B67C3-98EF-40C7-9108-BCFE09335B87}" srcOrd="0" destOrd="0" presId="urn:microsoft.com/office/officeart/2008/layout/VerticalCurvedList"/>
    <dgm:cxn modelId="{23FCDF94-38B4-4972-9217-91CEBC147822}" type="presParOf" srcId="{18C27F12-D348-4157-AF0E-E627F40B983D}" destId="{15B7E1DD-565D-4ECA-AA28-55A033E48A5E}" srcOrd="0" destOrd="0" presId="urn:microsoft.com/office/officeart/2008/layout/VerticalCurvedList"/>
    <dgm:cxn modelId="{8A458536-4A69-4C1B-A5B0-D4800569D982}" type="presParOf" srcId="{15B7E1DD-565D-4ECA-AA28-55A033E48A5E}" destId="{534FEDC2-AB0C-47D3-A87F-867649ACE867}" srcOrd="0" destOrd="0" presId="urn:microsoft.com/office/officeart/2008/layout/VerticalCurvedList"/>
    <dgm:cxn modelId="{9F1A5AE8-AEB3-434C-BB68-5625DACDBE1E}" type="presParOf" srcId="{534FEDC2-AB0C-47D3-A87F-867649ACE867}" destId="{7DA0D2D3-4324-4687-BA07-2DD27A02A166}" srcOrd="0" destOrd="0" presId="urn:microsoft.com/office/officeart/2008/layout/VerticalCurvedList"/>
    <dgm:cxn modelId="{F76295BD-B5C3-4B96-8852-8E3DD04A91AE}" type="presParOf" srcId="{534FEDC2-AB0C-47D3-A87F-867649ACE867}" destId="{9124B274-198D-4C16-8024-6EAE0D863D96}" srcOrd="1" destOrd="0" presId="urn:microsoft.com/office/officeart/2008/layout/VerticalCurvedList"/>
    <dgm:cxn modelId="{A4803CA6-84CE-4D5D-96B1-1D21A5A248DA}" type="presParOf" srcId="{534FEDC2-AB0C-47D3-A87F-867649ACE867}" destId="{EC334A66-581E-452D-B2C2-A3132F6E8839}" srcOrd="2" destOrd="0" presId="urn:microsoft.com/office/officeart/2008/layout/VerticalCurvedList"/>
    <dgm:cxn modelId="{99F4D124-3248-4370-B94E-84D66CF2C7C0}" type="presParOf" srcId="{534FEDC2-AB0C-47D3-A87F-867649ACE867}" destId="{EA3A63C3-677B-48A8-ADDF-23EF171DD599}" srcOrd="3" destOrd="0" presId="urn:microsoft.com/office/officeart/2008/layout/VerticalCurvedList"/>
    <dgm:cxn modelId="{C2102F53-1CAB-4A4B-A973-3A2A3FE0564F}" type="presParOf" srcId="{15B7E1DD-565D-4ECA-AA28-55A033E48A5E}" destId="{956B67C3-98EF-40C7-9108-BCFE09335B87}" srcOrd="1" destOrd="0" presId="urn:microsoft.com/office/officeart/2008/layout/VerticalCurvedList"/>
    <dgm:cxn modelId="{3AB80A64-2B78-4779-8331-8C607E6991BE}" type="presParOf" srcId="{15B7E1DD-565D-4ECA-AA28-55A033E48A5E}" destId="{009E151A-F4A0-4F8E-B0CA-818CF4767A56}" srcOrd="2" destOrd="0" presId="urn:microsoft.com/office/officeart/2008/layout/VerticalCurvedList"/>
    <dgm:cxn modelId="{312F5ADC-A5FF-4AB5-9FCD-0E86171EEAF9}" type="presParOf" srcId="{009E151A-F4A0-4F8E-B0CA-818CF4767A56}" destId="{71276B69-DC1E-4927-B67B-E75819D584FE}" srcOrd="0" destOrd="0" presId="urn:microsoft.com/office/officeart/2008/layout/VerticalCurvedList"/>
    <dgm:cxn modelId="{7141C4A2-3069-4F43-B906-6633B92CA967}" type="presParOf" srcId="{15B7E1DD-565D-4ECA-AA28-55A033E48A5E}" destId="{BA276AC0-7A94-4CAF-91A2-531E7605CD9D}" srcOrd="3" destOrd="0" presId="urn:microsoft.com/office/officeart/2008/layout/VerticalCurvedList"/>
    <dgm:cxn modelId="{B3AC9398-9EC7-46A5-9FFD-75F3A5E1CAA4}" type="presParOf" srcId="{15B7E1DD-565D-4ECA-AA28-55A033E48A5E}" destId="{F5BDBFDF-2AF0-44B6-BFD7-E82A9BE9050C}" srcOrd="4" destOrd="0" presId="urn:microsoft.com/office/officeart/2008/layout/VerticalCurvedList"/>
    <dgm:cxn modelId="{6DC72F28-203D-4BAB-97D4-41BAE27DB576}" type="presParOf" srcId="{F5BDBFDF-2AF0-44B6-BFD7-E82A9BE9050C}" destId="{E7A4C585-1EE3-4FE5-B5B5-54F7FD223F39}" srcOrd="0" destOrd="0" presId="urn:microsoft.com/office/officeart/2008/layout/VerticalCurvedList"/>
    <dgm:cxn modelId="{CFC8C596-01C5-421A-A028-10C921334F01}" type="presParOf" srcId="{15B7E1DD-565D-4ECA-AA28-55A033E48A5E}" destId="{7E3CC941-0CCB-4C24-916B-3EA0A0F0BF7F}" srcOrd="5" destOrd="0" presId="urn:microsoft.com/office/officeart/2008/layout/VerticalCurvedList"/>
    <dgm:cxn modelId="{D915E4B7-2E13-4F8D-9F47-34D212B3F76E}" type="presParOf" srcId="{15B7E1DD-565D-4ECA-AA28-55A033E48A5E}" destId="{9E1BD873-30A5-415A-8DDC-01DBEF96AA50}" srcOrd="6" destOrd="0" presId="urn:microsoft.com/office/officeart/2008/layout/VerticalCurvedList"/>
    <dgm:cxn modelId="{B078F017-378C-4F9F-A845-E266C53EE251}" type="presParOf" srcId="{9E1BD873-30A5-415A-8DDC-01DBEF96AA50}" destId="{2A3C0F89-668A-4C58-B797-80AFE76C1F1C}" srcOrd="0" destOrd="0" presId="urn:microsoft.com/office/officeart/2008/layout/VerticalCurvedList"/>
    <dgm:cxn modelId="{8B85D0A4-818B-42CD-9006-C5F108BB8011}" type="presParOf" srcId="{15B7E1DD-565D-4ECA-AA28-55A033E48A5E}" destId="{AD0A1011-D6A1-4A9C-8DD2-3C167715EDC4}" srcOrd="7" destOrd="0" presId="urn:microsoft.com/office/officeart/2008/layout/VerticalCurvedList"/>
    <dgm:cxn modelId="{CE07AF91-B96E-42A4-BFAD-6A6F87F042E2}" type="presParOf" srcId="{15B7E1DD-565D-4ECA-AA28-55A033E48A5E}" destId="{4FCF8B6A-9C86-4757-80C9-18357DDC11A7}" srcOrd="8" destOrd="0" presId="urn:microsoft.com/office/officeart/2008/layout/VerticalCurvedList"/>
    <dgm:cxn modelId="{287DA978-D095-4E4F-899C-8926D138467F}" type="presParOf" srcId="{4FCF8B6A-9C86-4757-80C9-18357DDC11A7}" destId="{982805C5-768D-4D27-A6CD-D6BC35D17D4A}" srcOrd="0" destOrd="0" presId="urn:microsoft.com/office/officeart/2008/layout/VerticalCurvedList"/>
    <dgm:cxn modelId="{78C30EA9-F7A3-4A9E-B5BC-8C67AF6496FD}" type="presParOf" srcId="{15B7E1DD-565D-4ECA-AA28-55A033E48A5E}" destId="{15D2096C-B957-4AA1-9CE3-3725E329AEFB}" srcOrd="9" destOrd="0" presId="urn:microsoft.com/office/officeart/2008/layout/VerticalCurvedList"/>
    <dgm:cxn modelId="{6F6D68BC-1ED0-4D5F-8E66-CCEFE96AD8FB}" type="presParOf" srcId="{15B7E1DD-565D-4ECA-AA28-55A033E48A5E}" destId="{EEABA1B8-135A-4371-AB48-55B3A2241BF9}" srcOrd="10" destOrd="0" presId="urn:microsoft.com/office/officeart/2008/layout/VerticalCurvedList"/>
    <dgm:cxn modelId="{E824DE4D-1C39-4DE6-914A-CCF59CF15961}" type="presParOf" srcId="{EEABA1B8-135A-4371-AB48-55B3A2241BF9}" destId="{D8E23ECD-88D7-4A8D-A71E-D95F1AEE9E12}" srcOrd="0" destOrd="0" presId="urn:microsoft.com/office/officeart/2008/layout/VerticalCurvedList"/>
    <dgm:cxn modelId="{0FB150E0-D652-4EAB-8A0C-DAEE794E3C93}" type="presParOf" srcId="{15B7E1DD-565D-4ECA-AA28-55A033E48A5E}" destId="{61E8A72F-734B-4592-B441-11712FD75146}" srcOrd="11" destOrd="0" presId="urn:microsoft.com/office/officeart/2008/layout/VerticalCurvedList"/>
    <dgm:cxn modelId="{AA4A5FEC-BEFC-428E-9212-0610EC0EAC24}" type="presParOf" srcId="{15B7E1DD-565D-4ECA-AA28-55A033E48A5E}" destId="{47CDE14F-6FEF-41D5-BAB6-333A7076D5FA}" srcOrd="12" destOrd="0" presId="urn:microsoft.com/office/officeart/2008/layout/VerticalCurvedList"/>
    <dgm:cxn modelId="{C3B59D15-3764-4D21-9A68-665200EE7218}" type="presParOf" srcId="{47CDE14F-6FEF-41D5-BAB6-333A7076D5FA}" destId="{3DFDB8CB-9A21-4D63-8560-69F932E0CF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4B274-198D-4C16-8024-6EAE0D863D96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B67C3-98EF-40C7-9108-BCFE09335B87}">
      <dsp:nvSpPr>
        <dsp:cNvPr id="0" name=""/>
        <dsp:cNvSpPr/>
      </dsp:nvSpPr>
      <dsp:spPr>
        <a:xfrm>
          <a:off x="376449" y="246476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1"/>
              </a:solidFill>
            </a:rPr>
            <a:t>Introducción</a:t>
          </a:r>
        </a:p>
      </dsp:txBody>
      <dsp:txXfrm>
        <a:off x="376449" y="246476"/>
        <a:ext cx="5366971" cy="492765"/>
      </dsp:txXfrm>
    </dsp:sp>
    <dsp:sp modelId="{71276B69-DC1E-4927-B67B-E75819D584FE}">
      <dsp:nvSpPr>
        <dsp:cNvPr id="0" name=""/>
        <dsp:cNvSpPr/>
      </dsp:nvSpPr>
      <dsp:spPr>
        <a:xfrm>
          <a:off x="68470" y="184880"/>
          <a:ext cx="615956" cy="615956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276AC0-7A94-4CAF-91A2-531E7605CD9D}">
      <dsp:nvSpPr>
        <dsp:cNvPr id="0" name=""/>
        <dsp:cNvSpPr/>
      </dsp:nvSpPr>
      <dsp:spPr>
        <a:xfrm>
          <a:off x="781782" y="985530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CRG Banco de Germoplasma </a:t>
          </a:r>
          <a:r>
            <a:rPr lang="es-ES" sz="2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ISOPlexis</a:t>
          </a:r>
          <a:r>
            <a:rPr lang="es-E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781782" y="985530"/>
        <a:ext cx="4961638" cy="492765"/>
      </dsp:txXfrm>
    </dsp:sp>
    <dsp:sp modelId="{E7A4C585-1EE3-4FE5-B5B5-54F7FD223F39}">
      <dsp:nvSpPr>
        <dsp:cNvPr id="0" name=""/>
        <dsp:cNvSpPr/>
      </dsp:nvSpPr>
      <dsp:spPr>
        <a:xfrm>
          <a:off x="473804" y="923934"/>
          <a:ext cx="615956" cy="61595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3CC941-0CCB-4C24-916B-3EA0A0F0BF7F}">
      <dsp:nvSpPr>
        <dsp:cNvPr id="0" name=""/>
        <dsp:cNvSpPr/>
      </dsp:nvSpPr>
      <dsp:spPr>
        <a:xfrm>
          <a:off x="967130" y="1724584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BMPA</a:t>
          </a:r>
        </a:p>
      </dsp:txBody>
      <dsp:txXfrm>
        <a:off x="967130" y="1724584"/>
        <a:ext cx="4776290" cy="492765"/>
      </dsp:txXfrm>
    </dsp:sp>
    <dsp:sp modelId="{2A3C0F89-668A-4C58-B797-80AFE76C1F1C}">
      <dsp:nvSpPr>
        <dsp:cNvPr id="0" name=""/>
        <dsp:cNvSpPr/>
      </dsp:nvSpPr>
      <dsp:spPr>
        <a:xfrm>
          <a:off x="659152" y="1662988"/>
          <a:ext cx="615956" cy="615956"/>
        </a:xfrm>
        <a:prstGeom prst="ellipse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0A1011-D6A1-4A9C-8DD2-3C167715EDC4}">
      <dsp:nvSpPr>
        <dsp:cNvPr id="0" name=""/>
        <dsp:cNvSpPr/>
      </dsp:nvSpPr>
      <dsp:spPr>
        <a:xfrm>
          <a:off x="967130" y="2463170"/>
          <a:ext cx="4776290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Blue </a:t>
          </a:r>
          <a:r>
            <a:rPr lang="es-ES" sz="2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Iodine</a:t>
          </a:r>
          <a:endParaRPr lang="es-ES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130" y="2463170"/>
        <a:ext cx="4776290" cy="492765"/>
      </dsp:txXfrm>
    </dsp:sp>
    <dsp:sp modelId="{982805C5-768D-4D27-A6CD-D6BC35D17D4A}">
      <dsp:nvSpPr>
        <dsp:cNvPr id="0" name=""/>
        <dsp:cNvSpPr/>
      </dsp:nvSpPr>
      <dsp:spPr>
        <a:xfrm>
          <a:off x="659152" y="2401574"/>
          <a:ext cx="615956" cy="615956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2096C-B957-4AA1-9CE3-3725E329AEFB}">
      <dsp:nvSpPr>
        <dsp:cNvPr id="0" name=""/>
        <dsp:cNvSpPr/>
      </dsp:nvSpPr>
      <dsp:spPr>
        <a:xfrm>
          <a:off x="781782" y="3202224"/>
          <a:ext cx="4961638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/>
            <a:t>DeMo-BlueAlgae</a:t>
          </a:r>
          <a:endParaRPr lang="es-ES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1782" y="3202224"/>
        <a:ext cx="4961638" cy="492765"/>
      </dsp:txXfrm>
    </dsp:sp>
    <dsp:sp modelId="{D8E23ECD-88D7-4A8D-A71E-D95F1AEE9E12}">
      <dsp:nvSpPr>
        <dsp:cNvPr id="0" name=""/>
        <dsp:cNvSpPr/>
      </dsp:nvSpPr>
      <dsp:spPr>
        <a:xfrm>
          <a:off x="473804" y="3140628"/>
          <a:ext cx="615956" cy="615956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8A72F-734B-4592-B441-11712FD75146}">
      <dsp:nvSpPr>
        <dsp:cNvPr id="0" name=""/>
        <dsp:cNvSpPr/>
      </dsp:nvSpPr>
      <dsp:spPr>
        <a:xfrm>
          <a:off x="376449" y="3941278"/>
          <a:ext cx="5366971" cy="4927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113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>
              <a:solidFill>
                <a:schemeClr val="tx1"/>
              </a:solidFill>
              <a:effectLst/>
            </a:rPr>
            <a:t>MACBioBlue</a:t>
          </a:r>
          <a:endParaRPr lang="es-ES" sz="2200" kern="1200" dirty="0">
            <a:solidFill>
              <a:schemeClr val="tx1"/>
            </a:solidFill>
            <a:effectLst/>
          </a:endParaRPr>
        </a:p>
      </dsp:txBody>
      <dsp:txXfrm>
        <a:off x="376449" y="3941278"/>
        <a:ext cx="5366971" cy="492765"/>
      </dsp:txXfrm>
    </dsp:sp>
    <dsp:sp modelId="{3DFDB8CB-9A21-4D63-8560-69F932E0CFF7}">
      <dsp:nvSpPr>
        <dsp:cNvPr id="0" name=""/>
        <dsp:cNvSpPr/>
      </dsp:nvSpPr>
      <dsp:spPr>
        <a:xfrm>
          <a:off x="68470" y="3879683"/>
          <a:ext cx="615956" cy="615956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5CE3-526F-4F81-908A-BB3794C8AD94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3285-F4E9-4BF0-91D3-670F1CB46B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9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9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34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22/02/2017</a:t>
            </a:fld>
            <a:endParaRPr kumimoji="0"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 dirty="0"/>
          </a:p>
        </p:txBody>
      </p:sp>
    </p:spTree>
    <p:extLst>
      <p:ext uri="{BB962C8B-B14F-4D97-AF65-F5344CB8AC3E}">
        <p14:creationId xmlns:p14="http://schemas.microsoft.com/office/powerpoint/2010/main" val="3388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url?sa=i&amp;rct=j&amp;q=&amp;esrc=s&amp;source=images&amp;cd=&amp;cad=rja&amp;uact=8&amp;ved=0CAcQjRxqFQoTCPazl7eBocgCFYjNFAodWDwKvA&amp;url=https://commons.wikimedia.org/wiki/File:Macaronesia-esp.png&amp;bvm=bv.104226188,d.d24&amp;psig=AFQjCNHq5KWoJdY1-VYFBY4gWOmJqLbFhQ&amp;ust=144377990513057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8439" y="3099873"/>
            <a:ext cx="69762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318726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de 2017</a:t>
            </a: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kumimoji="0" 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00854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55154" y="3100318"/>
            <a:ext cx="731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 demostrativo y de transferencia tecnológica para ayudar a las empresas a desarrollar nuevos productos y procesos en el ámbito de la Biotecnología Azul de la Macaronesia</a:t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Entidades participantes beneficiarias y  de Terceros Países:</a:t>
            </a: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Participantes asociados:</a:t>
            </a: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74 CuadroTexto"/>
          <p:cNvSpPr txBox="1"/>
          <p:nvPr/>
        </p:nvSpPr>
        <p:spPr>
          <a:xfrm>
            <a:off x="188606" y="2484123"/>
            <a:ext cx="731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Entidad: CRG Banco de Germoplasma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ISOPlexis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Universidade da Madeira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MAC/1.1b/086</a:t>
            </a:r>
          </a:p>
        </p:txBody>
      </p:sp>
      <p:pic>
        <p:nvPicPr>
          <p:cNvPr id="4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" y="6344932"/>
            <a:ext cx="514648" cy="4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6" y="6433962"/>
            <a:ext cx="749399" cy="3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26" y="6318224"/>
            <a:ext cx="514648" cy="48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6" y="6442864"/>
            <a:ext cx="514648" cy="2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27" y="6490160"/>
            <a:ext cx="749399" cy="2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8" y="6522991"/>
            <a:ext cx="749399" cy="1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12" y="6460670"/>
            <a:ext cx="749399" cy="24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gráficos4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5935585" y="6425059"/>
            <a:ext cx="650081" cy="32941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2" name="Picture 21" descr="COAG Canaria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7" y="6442864"/>
            <a:ext cx="749399" cy="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3" descr="logoubq_1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6318224"/>
            <a:ext cx="442416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5" descr="logo BRC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05" y="6514088"/>
            <a:ext cx="749399" cy="204768"/>
          </a:xfrm>
          <a:prstGeom prst="rect">
            <a:avLst/>
          </a:prstGeom>
          <a:noFill/>
          <a:extLst/>
        </p:spPr>
      </p:pic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sz="2800" b="1" dirty="0" err="1"/>
              <a:t>Projecto</a:t>
            </a:r>
            <a:r>
              <a:rPr lang="pt-PT" sz="2800" b="1" dirty="0"/>
              <a:t> </a:t>
            </a:r>
            <a:r>
              <a:rPr lang="pt-PT" sz="2800" b="1" dirty="0" err="1"/>
              <a:t>Blue</a:t>
            </a:r>
            <a:r>
              <a:rPr lang="pt-PT" sz="2800" b="1" dirty="0"/>
              <a:t> </a:t>
            </a:r>
            <a:r>
              <a:rPr lang="pt-PT" sz="2800" b="1" dirty="0" err="1"/>
              <a:t>Iodine</a:t>
            </a:r>
            <a:endParaRPr lang="pt-PT" sz="2800" b="1" dirty="0"/>
          </a:p>
          <a:p>
            <a:pPr marL="0" indent="0" algn="just">
              <a:buNone/>
            </a:pPr>
            <a:r>
              <a:rPr lang="pt-PT" sz="2800" dirty="0"/>
              <a:t>O </a:t>
            </a:r>
            <a:r>
              <a:rPr lang="pt-PT" sz="2800" dirty="0" err="1"/>
              <a:t>Blue</a:t>
            </a:r>
            <a:r>
              <a:rPr lang="pt-PT" sz="2800" dirty="0"/>
              <a:t> </a:t>
            </a:r>
            <a:r>
              <a:rPr lang="pt-PT" sz="2800" dirty="0" err="1"/>
              <a:t>Iodine</a:t>
            </a:r>
            <a:r>
              <a:rPr lang="pt-PT" sz="2800" dirty="0"/>
              <a:t> parte dos resultados obtidos no BPMA, onde se procedeu à </a:t>
            </a:r>
            <a:r>
              <a:rPr lang="pt-PT" sz="2800" dirty="0" err="1"/>
              <a:t>extracção</a:t>
            </a:r>
            <a:r>
              <a:rPr lang="pt-PT" sz="2800" dirty="0"/>
              <a:t> e avaliação preliminar de alguns </a:t>
            </a:r>
            <a:r>
              <a:rPr lang="pt-PT" sz="2800" dirty="0" err="1"/>
              <a:t>biocomponentes</a:t>
            </a:r>
            <a:r>
              <a:rPr lang="pt-PT" sz="2800" dirty="0"/>
              <a:t> de 3 macroalgas e avaliados os seus teores de iodo e proteína e potencialidades de exploração económica</a:t>
            </a:r>
          </a:p>
          <a:p>
            <a:pPr marL="0" indent="0" algn="just">
              <a:buNone/>
            </a:pPr>
            <a:r>
              <a:rPr lang="pt-PT" sz="2800" dirty="0"/>
              <a:t>O </a:t>
            </a:r>
            <a:r>
              <a:rPr lang="pt-PT" sz="2800" dirty="0" err="1"/>
              <a:t>projecto</a:t>
            </a:r>
            <a:r>
              <a:rPr lang="pt-PT" sz="2800" dirty="0"/>
              <a:t> prevê a instalação do:</a:t>
            </a:r>
          </a:p>
          <a:p>
            <a:pPr algn="just"/>
            <a:r>
              <a:rPr lang="pt-PT" sz="2800" dirty="0"/>
              <a:t>Cultivo de macroalgas em tanques;</a:t>
            </a:r>
          </a:p>
          <a:p>
            <a:pPr algn="just"/>
            <a:r>
              <a:rPr lang="pt-PT" sz="2800" dirty="0"/>
              <a:t>Desenvolvimento semi-industrial de processos de </a:t>
            </a:r>
            <a:r>
              <a:rPr lang="pt-PT" sz="2800" dirty="0" err="1"/>
              <a:t>biorefinaria</a:t>
            </a:r>
            <a:r>
              <a:rPr lang="pt-PT" sz="2800" dirty="0"/>
              <a:t>, aproveitando estes recursos marinhos;</a:t>
            </a:r>
          </a:p>
          <a:p>
            <a:pPr algn="just"/>
            <a:r>
              <a:rPr lang="pt-PT" sz="2800" dirty="0"/>
              <a:t>Produção suplementos alimentares rico em iodo e outros componentes;</a:t>
            </a:r>
          </a:p>
          <a:p>
            <a:pPr algn="just"/>
            <a:r>
              <a:rPr lang="pt-PT" sz="2800" dirty="0"/>
              <a:t>Ensaios clínicos para realizar a avaliação do produto.</a:t>
            </a:r>
          </a:p>
          <a:p>
            <a:pPr algn="just"/>
            <a:r>
              <a:rPr lang="pt-PT" sz="2800" dirty="0"/>
              <a:t>Desenvolvimento da estratégia comercial da UBQ.</a:t>
            </a:r>
            <a:endParaRPr lang="es-ES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331267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800" b="1" dirty="0" err="1"/>
              <a:t>Projecto</a:t>
            </a:r>
            <a:r>
              <a:rPr lang="pt-PT" sz="2800" b="1" dirty="0"/>
              <a:t> </a:t>
            </a:r>
            <a:r>
              <a:rPr lang="pt-PT" sz="2800" b="1" dirty="0" err="1"/>
              <a:t>DeMo-BlueAlgae</a:t>
            </a:r>
            <a:r>
              <a:rPr lang="pt-PT" sz="2800" b="1" dirty="0"/>
              <a:t> </a:t>
            </a:r>
          </a:p>
          <a:p>
            <a:pPr marL="0" indent="0" algn="just">
              <a:buNone/>
            </a:pPr>
            <a:r>
              <a:rPr lang="pt-PT" sz="2800" dirty="0"/>
              <a:t>Desenvolvimento e </a:t>
            </a:r>
            <a:r>
              <a:rPr lang="pt-PT" sz="2800" dirty="0" err="1"/>
              <a:t>optimização</a:t>
            </a:r>
            <a:r>
              <a:rPr lang="pt-PT" sz="2800" dirty="0"/>
              <a:t> de metodologias e dos processos de cultivo e processamento de macroalgas para a indústria e economia </a:t>
            </a:r>
          </a:p>
          <a:p>
            <a:pPr marL="0" indent="0" algn="just">
              <a:buNone/>
            </a:pPr>
            <a:r>
              <a:rPr lang="pt-PT" sz="2800" dirty="0"/>
              <a:t>Financiamento regional no Sistema de Incentivos </a:t>
            </a:r>
            <a:r>
              <a:rPr lang="pt-PT" sz="2800" dirty="0" err="1"/>
              <a:t>PROCiência</a:t>
            </a:r>
            <a:r>
              <a:rPr lang="pt-PT" sz="2800" dirty="0"/>
              <a:t> 2020 do Programa Operacional da Região Autónoma da Madeira 2014-2020 (“Madeira 14-20”), cofinanciado pelo Fundo Europeu para o Desenvolvimento Regional (FEDER).</a:t>
            </a:r>
            <a:endParaRPr lang="es-ES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36954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952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400" b="1" dirty="0" err="1"/>
              <a:t>Projecto</a:t>
            </a:r>
            <a:r>
              <a:rPr lang="pt-PT" sz="2400" b="1" dirty="0"/>
              <a:t> </a:t>
            </a:r>
            <a:r>
              <a:rPr lang="pt-PT" sz="2400" b="1" dirty="0" err="1"/>
              <a:t>DeMo-BlueAlgae</a:t>
            </a:r>
            <a:r>
              <a:rPr lang="pt-PT" sz="2400" b="1" dirty="0"/>
              <a:t> </a:t>
            </a:r>
          </a:p>
          <a:p>
            <a:pPr algn="just"/>
            <a:r>
              <a:rPr lang="es-ES" sz="2600" dirty="0" err="1"/>
              <a:t>Prospeção</a:t>
            </a:r>
            <a:r>
              <a:rPr lang="es-ES" sz="2600" dirty="0"/>
              <a:t> de </a:t>
            </a:r>
            <a:r>
              <a:rPr lang="es-ES" sz="2600" dirty="0" err="1"/>
              <a:t>outras</a:t>
            </a:r>
            <a:r>
              <a:rPr lang="es-ES" sz="2600" dirty="0"/>
              <a:t> </a:t>
            </a:r>
            <a:r>
              <a:rPr lang="es-ES" sz="2600" dirty="0" err="1"/>
              <a:t>macroalgas</a:t>
            </a:r>
            <a:r>
              <a:rPr lang="es-ES" sz="2600" dirty="0"/>
              <a:t> </a:t>
            </a:r>
            <a:r>
              <a:rPr lang="es-ES" sz="2600" dirty="0" err="1"/>
              <a:t>marinhas</a:t>
            </a:r>
            <a:r>
              <a:rPr lang="es-ES" sz="2600" dirty="0"/>
              <a:t> e </a:t>
            </a:r>
            <a:r>
              <a:rPr lang="es-ES" sz="2600" dirty="0" err="1"/>
              <a:t>análise</a:t>
            </a:r>
            <a:r>
              <a:rPr lang="es-ES" sz="2600" dirty="0"/>
              <a:t> das </a:t>
            </a:r>
            <a:r>
              <a:rPr lang="es-ES" sz="2600" dirty="0" err="1"/>
              <a:t>suas</a:t>
            </a:r>
            <a:r>
              <a:rPr lang="es-ES" sz="2600" dirty="0"/>
              <a:t> potencialidades.</a:t>
            </a:r>
          </a:p>
          <a:p>
            <a:pPr algn="just"/>
            <a:r>
              <a:rPr lang="es-ES" sz="2600" dirty="0" err="1"/>
              <a:t>Criação</a:t>
            </a:r>
            <a:r>
              <a:rPr lang="es-ES" sz="2600" dirty="0"/>
              <a:t> e </a:t>
            </a:r>
            <a:r>
              <a:rPr lang="es-ES" sz="2600" dirty="0" err="1"/>
              <a:t>enriquecimento</a:t>
            </a:r>
            <a:r>
              <a:rPr lang="es-ES" sz="2600" dirty="0"/>
              <a:t> de </a:t>
            </a:r>
            <a:r>
              <a:rPr lang="es-ES" sz="2600" dirty="0" err="1"/>
              <a:t>um</a:t>
            </a:r>
            <a:r>
              <a:rPr lang="es-ES" sz="2600" dirty="0"/>
              <a:t> banco de </a:t>
            </a:r>
            <a:r>
              <a:rPr lang="es-ES" sz="2600" dirty="0" err="1"/>
              <a:t>macroalgas</a:t>
            </a:r>
            <a:r>
              <a:rPr lang="es-ES" sz="2600" dirty="0"/>
              <a:t> </a:t>
            </a:r>
            <a:r>
              <a:rPr lang="es-ES" sz="2600" dirty="0" err="1"/>
              <a:t>marinhas</a:t>
            </a:r>
            <a:r>
              <a:rPr lang="es-ES" sz="2600" dirty="0"/>
              <a:t>.</a:t>
            </a:r>
          </a:p>
          <a:p>
            <a:pPr algn="just"/>
            <a:r>
              <a:rPr lang="es-ES" sz="2600" dirty="0"/>
              <a:t>Desenvolvimento de diferentes </a:t>
            </a:r>
            <a:r>
              <a:rPr lang="es-ES" sz="2600" dirty="0" err="1"/>
              <a:t>metodologias</a:t>
            </a:r>
            <a:r>
              <a:rPr lang="es-ES" sz="2600" dirty="0"/>
              <a:t> de cultivo das </a:t>
            </a:r>
            <a:r>
              <a:rPr lang="es-ES" sz="2600" dirty="0" err="1"/>
              <a:t>macroalgas</a:t>
            </a:r>
            <a:r>
              <a:rPr lang="es-ES" sz="2600" dirty="0"/>
              <a:t> </a:t>
            </a:r>
            <a:r>
              <a:rPr lang="es-ES" sz="2600" dirty="0" err="1"/>
              <a:t>marinhas</a:t>
            </a:r>
            <a:r>
              <a:rPr lang="es-ES" sz="2600" dirty="0"/>
              <a:t> e </a:t>
            </a:r>
            <a:r>
              <a:rPr lang="es-ES" sz="2600" dirty="0" err="1"/>
              <a:t>processamento</a:t>
            </a:r>
            <a:r>
              <a:rPr lang="es-ES" sz="2600" dirty="0"/>
              <a:t> industrial.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3899520"/>
            <a:ext cx="1344149" cy="2016224"/>
          </a:xfrm>
          <a:prstGeom prst="rect">
            <a:avLst/>
          </a:prstGeom>
        </p:spPr>
      </p:pic>
      <p:pic>
        <p:nvPicPr>
          <p:cNvPr id="6" name="Picture 2" descr="http://www.nmfs.noaa.gov/aquaculture/images/homepage_stories/hatche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205" y="3899520"/>
            <a:ext cx="2656259" cy="1772816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05" y="3911284"/>
            <a:ext cx="2195736" cy="17610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0" y="3899520"/>
            <a:ext cx="1623572" cy="24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 err="1"/>
              <a:t>Projecto</a:t>
            </a:r>
            <a:r>
              <a:rPr lang="pt-PT" sz="2000" b="1" dirty="0"/>
              <a:t> MACBIOBLUE</a:t>
            </a:r>
          </a:p>
          <a:p>
            <a:pPr marL="0" indent="0" algn="just">
              <a:buNone/>
            </a:pPr>
            <a:r>
              <a:rPr lang="pt-PT" sz="2000" dirty="0"/>
              <a:t>É com base na experiência anterior que o BG </a:t>
            </a:r>
            <a:r>
              <a:rPr lang="pt-PT" sz="2000" dirty="0" err="1"/>
              <a:t>ISOPlexis</a:t>
            </a:r>
            <a:r>
              <a:rPr lang="pt-PT" sz="2000" dirty="0"/>
              <a:t> aceitou o repto e participa no </a:t>
            </a:r>
            <a:r>
              <a:rPr lang="pt-PT" sz="2000" dirty="0" err="1"/>
              <a:t>projecto</a:t>
            </a:r>
            <a:r>
              <a:rPr lang="pt-PT" sz="2000" dirty="0"/>
              <a:t> </a:t>
            </a:r>
            <a:r>
              <a:rPr lang="pt-PT" sz="2000" dirty="0" err="1"/>
              <a:t>MACBioBlue</a:t>
            </a:r>
            <a:r>
              <a:rPr lang="pt-PT" sz="2000" dirty="0"/>
              <a:t> e em particular nas </a:t>
            </a:r>
            <a:r>
              <a:rPr lang="pt-PT" sz="2000" dirty="0" err="1"/>
              <a:t>actividades</a:t>
            </a:r>
            <a:r>
              <a:rPr lang="pt-PT" sz="2000" dirty="0"/>
              <a:t> que passamos a descrever</a:t>
            </a:r>
          </a:p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2</a:t>
            </a:r>
            <a:r>
              <a:rPr lang="pt-PT" sz="2000" dirty="0"/>
              <a:t>.</a:t>
            </a:r>
            <a:r>
              <a:rPr lang="pt-PT" sz="2000" b="1" dirty="0"/>
              <a:t>1</a:t>
            </a:r>
            <a:r>
              <a:rPr lang="pt-PT" sz="2000" dirty="0"/>
              <a:t>. Ações de demonstração para desenvolver novos produtos e processos biotecnológicos a partir de algas que ajudem as empresas a diversificarem-se no mercado.</a:t>
            </a:r>
          </a:p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2.1.1</a:t>
            </a:r>
            <a:r>
              <a:rPr lang="pt-PT" sz="2000" dirty="0"/>
              <a:t>. </a:t>
            </a:r>
            <a:r>
              <a:rPr lang="pt-PT" sz="2000" dirty="0" err="1"/>
              <a:t>Acção</a:t>
            </a:r>
            <a:r>
              <a:rPr lang="pt-PT" sz="2000" dirty="0"/>
              <a:t> de demostração de uma planta de processamento de arrojamentos para a </a:t>
            </a:r>
            <a:r>
              <a:rPr lang="pt-PT" sz="2000" dirty="0" err="1"/>
              <a:t>extracção</a:t>
            </a:r>
            <a:r>
              <a:rPr lang="pt-PT" sz="2000" dirty="0"/>
              <a:t> de compostos </a:t>
            </a:r>
            <a:r>
              <a:rPr lang="pt-PT" sz="2000" dirty="0" err="1"/>
              <a:t>bioactivos</a:t>
            </a:r>
            <a:r>
              <a:rPr lang="pt-PT" sz="2000" dirty="0"/>
              <a:t> (</a:t>
            </a:r>
            <a:r>
              <a:rPr lang="pt-PT" sz="2000" dirty="0" err="1"/>
              <a:t>fucoxantina</a:t>
            </a:r>
            <a:r>
              <a:rPr lang="pt-PT" sz="2000" dirty="0"/>
              <a:t>), valorização de biomassa para uso de fertilizantes ecológicos e seu potencial para nutrição de peixes e outras aplicações.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81139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400" b="1" dirty="0" err="1"/>
              <a:t>Projecto</a:t>
            </a:r>
            <a:r>
              <a:rPr lang="pt-PT" sz="2400" b="1" dirty="0"/>
              <a:t> MACBIOBLUE</a:t>
            </a:r>
          </a:p>
          <a:p>
            <a:pPr marL="0" indent="0" algn="just">
              <a:buNone/>
            </a:pPr>
            <a:r>
              <a:rPr lang="pt-PT" sz="2200" b="1" dirty="0" err="1"/>
              <a:t>Actividades</a:t>
            </a:r>
            <a:r>
              <a:rPr lang="pt-PT" sz="2200" b="1" dirty="0"/>
              <a:t> 2.1.1 e 2.1.2. Objetivos</a:t>
            </a:r>
            <a:r>
              <a:rPr lang="pt-PT" sz="2200" dirty="0"/>
              <a:t> </a:t>
            </a:r>
          </a:p>
          <a:p>
            <a:pPr marL="0" indent="0" algn="just">
              <a:buNone/>
            </a:pPr>
            <a:r>
              <a:rPr lang="pt-PT" sz="2200" dirty="0"/>
              <a:t>Utilizar macroalgas de arrojamentos para realizar </a:t>
            </a:r>
            <a:r>
              <a:rPr lang="pt-PT" sz="2200" dirty="0" err="1"/>
              <a:t>actividades</a:t>
            </a:r>
            <a:r>
              <a:rPr lang="pt-PT" sz="2200" dirty="0"/>
              <a:t> experimentais que visam atingir os seguintes </a:t>
            </a:r>
            <a:r>
              <a:rPr lang="pt-PT" sz="2200" dirty="0" err="1"/>
              <a:t>objectivos</a:t>
            </a:r>
            <a:r>
              <a:rPr lang="pt-PT" sz="2200" dirty="0"/>
              <a:t>:</a:t>
            </a:r>
          </a:p>
          <a:p>
            <a:pPr algn="just"/>
            <a:r>
              <a:rPr lang="pt-PT" sz="2200" dirty="0"/>
              <a:t>Otimização do melhor processo de extração da </a:t>
            </a:r>
            <a:r>
              <a:rPr lang="pt-PT" sz="2200" dirty="0" err="1"/>
              <a:t>fucoxantina</a:t>
            </a:r>
            <a:r>
              <a:rPr lang="pt-PT" sz="2200" dirty="0"/>
              <a:t>;</a:t>
            </a:r>
          </a:p>
          <a:p>
            <a:pPr algn="just"/>
            <a:r>
              <a:rPr lang="pt-PT" sz="2200" dirty="0"/>
              <a:t>Purificação de vários compostos presentes nas algas, por exemplo, ficoeritrina, </a:t>
            </a:r>
            <a:r>
              <a:rPr lang="pt-PT" sz="2200" dirty="0" err="1"/>
              <a:t>fucoidanos</a:t>
            </a:r>
            <a:r>
              <a:rPr lang="pt-PT" sz="2200" dirty="0"/>
              <a:t>, entre outros;</a:t>
            </a:r>
          </a:p>
          <a:p>
            <a:pPr algn="just"/>
            <a:r>
              <a:rPr lang="pt-PT" sz="2200" dirty="0"/>
              <a:t>Aplicação dos resíduos remanescentes como fertilizantes e/ou sua aplicação na nutrição de peixes;</a:t>
            </a:r>
          </a:p>
          <a:p>
            <a:pPr algn="just"/>
            <a:r>
              <a:rPr lang="pt-PT" sz="2200" dirty="0"/>
              <a:t>Obtenção de dados como a taxa de purificação dos compostos extraídos versus custo de extração; </a:t>
            </a:r>
          </a:p>
          <a:p>
            <a:pPr algn="just"/>
            <a:r>
              <a:rPr lang="pt-PT" sz="2200" dirty="0"/>
              <a:t>Partilha do conhecimento com as diversas empresas incluídas no projeto.</a:t>
            </a:r>
            <a:endParaRPr lang="es-ES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416212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 err="1"/>
              <a:t>Projecto</a:t>
            </a:r>
            <a:r>
              <a:rPr lang="pt-PT" sz="2000" b="1" dirty="0"/>
              <a:t> MACBIOBLUE</a:t>
            </a:r>
          </a:p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2.2. </a:t>
            </a:r>
            <a:r>
              <a:rPr lang="pt-PT" sz="2000" dirty="0"/>
              <a:t>Ações de demonstração para desenvolver produtos com bioatividade derivados de macro e microalgas selecionadas neste projeto:</a:t>
            </a:r>
          </a:p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2.2.1. </a:t>
            </a:r>
            <a:r>
              <a:rPr lang="pt-PT" sz="2000" dirty="0"/>
              <a:t>Estudos de </a:t>
            </a:r>
            <a:r>
              <a:rPr lang="pt-PT" sz="2000" dirty="0" err="1"/>
              <a:t>bioactividade</a:t>
            </a:r>
            <a:r>
              <a:rPr lang="pt-PT" sz="2000" dirty="0"/>
              <a:t> de </a:t>
            </a:r>
            <a:r>
              <a:rPr lang="pt-PT" sz="2000" dirty="0" err="1"/>
              <a:t>extractos</a:t>
            </a:r>
            <a:r>
              <a:rPr lang="pt-PT" sz="2000" dirty="0"/>
              <a:t> de algas (anti cancro, antibiótico, antifúngico, </a:t>
            </a:r>
            <a:r>
              <a:rPr lang="pt-PT" sz="2000" dirty="0" err="1"/>
              <a:t>nematicida</a:t>
            </a:r>
            <a:r>
              <a:rPr lang="pt-PT" sz="2000" dirty="0"/>
              <a:t>, </a:t>
            </a:r>
            <a:r>
              <a:rPr lang="pt-PT" sz="2000" dirty="0" err="1"/>
              <a:t>insecticida</a:t>
            </a:r>
            <a:r>
              <a:rPr lang="pt-PT" sz="2000" dirty="0"/>
              <a:t>, antienvelhecimento, antioxidante), e a sua aplicação comercial, isolamento e identificação de compostos </a:t>
            </a:r>
            <a:r>
              <a:rPr lang="pt-PT" sz="2000" dirty="0" err="1"/>
              <a:t>bioactivos</a:t>
            </a:r>
            <a:r>
              <a:rPr lang="pt-PT" sz="2000" dirty="0"/>
              <a:t> estudados de algas de Canarias, Madeira, Açores, Países Terceiros Africanos.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268468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58461"/>
            <a:ext cx="8229600" cy="2962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b="1" dirty="0" err="1"/>
              <a:t>Projecto</a:t>
            </a:r>
            <a:r>
              <a:rPr lang="pt-PT" sz="2400" b="1" dirty="0"/>
              <a:t> MACBIOBLUE</a:t>
            </a:r>
          </a:p>
          <a:p>
            <a:pPr marL="0" indent="0" algn="just">
              <a:buNone/>
            </a:pPr>
            <a:r>
              <a:rPr lang="pt-PT" sz="2200" b="1" dirty="0" err="1"/>
              <a:t>Actividades</a:t>
            </a:r>
            <a:r>
              <a:rPr lang="pt-PT" sz="2200" b="1" dirty="0"/>
              <a:t> 2.2.1 e 2.2.2. Objetivos</a:t>
            </a:r>
            <a:r>
              <a:rPr lang="pt-PT" sz="2200" dirty="0"/>
              <a:t> </a:t>
            </a:r>
          </a:p>
          <a:p>
            <a:pPr algn="just"/>
            <a:r>
              <a:rPr lang="pt-PT" sz="2200" dirty="0"/>
              <a:t>Determinar as bioatividades dos extratos das algas, principalmente na sua atividade antioxidante;</a:t>
            </a:r>
          </a:p>
          <a:p>
            <a:pPr algn="just"/>
            <a:r>
              <a:rPr lang="pt-PT" sz="2200" dirty="0"/>
              <a:t>Determinar a sua aplicação na indústria;</a:t>
            </a:r>
          </a:p>
          <a:p>
            <a:pPr algn="just"/>
            <a:r>
              <a:rPr lang="pt-PT" sz="2200" dirty="0"/>
              <a:t>Determinar a viabilidade económica dos produtos encontrados para o mercado, permitindo uma clara ideia da exequibilidade.</a:t>
            </a:r>
          </a:p>
          <a:p>
            <a:pPr marL="0" indent="0" algn="just">
              <a:buNone/>
            </a:pPr>
            <a:endParaRPr lang="pt-PT" sz="2200" dirty="0"/>
          </a:p>
          <a:p>
            <a:pPr marL="0" indent="0" algn="just">
              <a:buNone/>
            </a:pPr>
            <a:endParaRPr lang="pt-PT" sz="2200" dirty="0"/>
          </a:p>
          <a:p>
            <a:pPr marL="0" indent="0">
              <a:buNone/>
            </a:pPr>
            <a:endParaRPr lang="es-ES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649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368151"/>
          </a:xfrm>
        </p:spPr>
        <p:txBody>
          <a:bodyPr>
            <a:normAutofit/>
          </a:bodyPr>
          <a:lstStyle/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2.3</a:t>
            </a:r>
            <a:r>
              <a:rPr lang="pt-PT" sz="2000" dirty="0"/>
              <a:t>. Ações de demonstração para desenvolver novos produtos e processos com algas para a indústria de aquicultura e nutrição humana:</a:t>
            </a:r>
          </a:p>
          <a:p>
            <a:pPr marL="0" indent="0" algn="just">
              <a:buNone/>
            </a:pPr>
            <a:endParaRPr lang="pt-PT" sz="1500" dirty="0"/>
          </a:p>
          <a:p>
            <a:pPr marL="0" indent="0" algn="just">
              <a:buNone/>
            </a:pP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204864"/>
            <a:ext cx="8229600" cy="220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b="1" dirty="0">
                <a:latin typeface="Calibri (corpo)"/>
              </a:rPr>
              <a:t>Objetivos pretendidos</a:t>
            </a:r>
            <a:r>
              <a:rPr lang="pt-PT" sz="2000" dirty="0">
                <a:latin typeface="Calibri (corpo)"/>
              </a:rPr>
              <a:t>: </a:t>
            </a:r>
          </a:p>
          <a:p>
            <a:pPr algn="just"/>
            <a:r>
              <a:rPr lang="pt-PT" sz="2000" dirty="0">
                <a:latin typeface="Calibri (corpo)"/>
              </a:rPr>
              <a:t>Apoiar os sócios no perfil nutricional e antioxidante da potencialidade das micro e macroalgas utilizadas nas rações dos peixes;</a:t>
            </a:r>
          </a:p>
          <a:p>
            <a:pPr algn="just"/>
            <a:r>
              <a:rPr lang="pt-PT" sz="2000" dirty="0">
                <a:latin typeface="Calibri (corpo)"/>
              </a:rPr>
              <a:t> Obtenção de um produto que melhore o desenvolvimento e saúde dos peixes em cultivo.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PT" sz="2000" dirty="0">
              <a:latin typeface="Calibri (corpo)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PT" sz="2200" dirty="0">
              <a:latin typeface="Calibri (corpo)"/>
            </a:endParaRPr>
          </a:p>
          <a:p>
            <a:pPr algn="just"/>
            <a:endParaRPr lang="es-ES" sz="22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415312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3</a:t>
            </a:r>
            <a:r>
              <a:rPr lang="pt-PT" sz="2000" dirty="0"/>
              <a:t>. Coordenação do Projeto</a:t>
            </a:r>
          </a:p>
          <a:p>
            <a:pPr algn="just"/>
            <a:r>
              <a:rPr lang="pt-PT" sz="2000" b="1" dirty="0" err="1"/>
              <a:t>Actividade</a:t>
            </a:r>
            <a:r>
              <a:rPr lang="pt-PT" sz="2000" b="1" dirty="0"/>
              <a:t> 4. </a:t>
            </a:r>
            <a:r>
              <a:rPr lang="pt-PT" sz="2000" dirty="0"/>
              <a:t>Comunicação</a:t>
            </a:r>
          </a:p>
          <a:p>
            <a:pPr marL="0" indent="0" algn="just">
              <a:buNone/>
            </a:pPr>
            <a:endParaRPr lang="pt-PT" sz="1500" dirty="0"/>
          </a:p>
          <a:p>
            <a:pPr algn="just"/>
            <a:r>
              <a:rPr lang="pt-PT" sz="2000" dirty="0"/>
              <a:t>Pretendemos em conjunto com os restantes sócios:</a:t>
            </a:r>
          </a:p>
          <a:p>
            <a:pPr algn="just"/>
            <a:r>
              <a:rPr lang="pt-PT" sz="2000" dirty="0"/>
              <a:t>Participar na coordenação do projeto com a realização das atividades previstas;</a:t>
            </a:r>
          </a:p>
          <a:p>
            <a:pPr algn="just"/>
            <a:r>
              <a:rPr lang="pt-PT" sz="2000" dirty="0"/>
              <a:t>Divulgação do projeto e dos resultados;</a:t>
            </a:r>
          </a:p>
          <a:p>
            <a:pPr algn="just"/>
            <a:r>
              <a:rPr lang="pt-PT" sz="2000" dirty="0"/>
              <a:t>Participação em formações;</a:t>
            </a:r>
          </a:p>
          <a:p>
            <a:pPr algn="just"/>
            <a:r>
              <a:rPr lang="pt-PT" sz="2000" dirty="0"/>
              <a:t>Participação em encontros para discussão da evolução dos trabalhos realizados;</a:t>
            </a:r>
          </a:p>
          <a:p>
            <a:pPr algn="just"/>
            <a:r>
              <a:rPr lang="pt-PT" sz="2000" dirty="0"/>
              <a:t>Publicações em artigos científicos</a:t>
            </a:r>
          </a:p>
          <a:p>
            <a:pPr algn="just"/>
            <a:endParaRPr lang="pt-PT" sz="2000" dirty="0"/>
          </a:p>
          <a:p>
            <a:pPr algn="just"/>
            <a:endParaRPr lang="pt-PT" sz="2000" dirty="0"/>
          </a:p>
          <a:p>
            <a:pPr algn="just"/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418409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Equipa de </a:t>
            </a:r>
            <a:r>
              <a:rPr lang="es-ES" dirty="0" err="1"/>
              <a:t>Investigação</a:t>
            </a:r>
            <a:r>
              <a:rPr lang="es-ES" dirty="0"/>
              <a:t> do BG </a:t>
            </a:r>
            <a:r>
              <a:rPr lang="es-ES" dirty="0" err="1"/>
              <a:t>ISOPlexis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sp>
        <p:nvSpPr>
          <p:cNvPr id="4" name="Text Box 6" descr="Pergaminho"/>
          <p:cNvSpPr txBox="1">
            <a:spLocks noChangeArrowheads="1"/>
          </p:cNvSpPr>
          <p:nvPr/>
        </p:nvSpPr>
        <p:spPr bwMode="auto">
          <a:xfrm>
            <a:off x="755576" y="1530437"/>
            <a:ext cx="4232572" cy="42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indent="-9207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875"/>
              </a:lnSpc>
            </a:pPr>
            <a:r>
              <a:rPr lang="pt-PT" altLang="en-US" sz="1800" b="1" dirty="0" err="1">
                <a:latin typeface="Arial Narrow" panose="020B0606020202030204" pitchFamily="34" charset="0"/>
              </a:rPr>
              <a:t>PhDs</a:t>
            </a:r>
            <a:endParaRPr lang="pt-PT" altLang="en-US" sz="1800" b="1" dirty="0">
              <a:latin typeface="Arial Narrow" panose="020B0606020202030204" pitchFamily="34" charset="0"/>
            </a:endParaRP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Miguel Ângelo Carvalho (Coordenador)</a:t>
            </a: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Jan Slaski</a:t>
            </a: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</a:t>
            </a:r>
            <a:r>
              <a:rPr lang="pt-PT" altLang="en-US" sz="1800" dirty="0" err="1">
                <a:latin typeface="Arial Narrow" panose="020B0606020202030204" pitchFamily="34" charset="0"/>
              </a:rPr>
              <a:t>Mahnaz</a:t>
            </a:r>
            <a:r>
              <a:rPr lang="pt-PT" altLang="en-US" sz="1800" dirty="0">
                <a:latin typeface="Arial Narrow" panose="020B0606020202030204" pitchFamily="34" charset="0"/>
              </a:rPr>
              <a:t> </a:t>
            </a:r>
            <a:r>
              <a:rPr lang="pt-PT" altLang="en-US" sz="1800" dirty="0" err="1">
                <a:latin typeface="Arial Narrow" panose="020B0606020202030204" pitchFamily="34" charset="0"/>
              </a:rPr>
              <a:t>Khadem</a:t>
            </a:r>
            <a:endParaRPr lang="pt-PT" altLang="en-US" sz="1800" dirty="0">
              <a:latin typeface="Arial Narrow" panose="020B0606020202030204" pitchFamily="34" charset="0"/>
            </a:endParaRP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Susana Fontinha</a:t>
            </a: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Graça Costa</a:t>
            </a:r>
          </a:p>
          <a:p>
            <a:pPr>
              <a:lnSpc>
                <a:spcPts val="1875"/>
              </a:lnSpc>
            </a:pPr>
            <a:endParaRPr lang="pt-PT" altLang="en-US" sz="1800" dirty="0">
              <a:latin typeface="Arial Narrow" panose="020B0606020202030204" pitchFamily="34" charset="0"/>
            </a:endParaRPr>
          </a:p>
          <a:p>
            <a:pPr>
              <a:lnSpc>
                <a:spcPts val="1875"/>
              </a:lnSpc>
            </a:pPr>
            <a:r>
              <a:rPr lang="pt-PT" altLang="en-US" sz="1800" b="1" dirty="0" err="1">
                <a:latin typeface="Arial Narrow" panose="020B0606020202030204" pitchFamily="34" charset="0"/>
              </a:rPr>
              <a:t>PhD</a:t>
            </a:r>
            <a:r>
              <a:rPr lang="pt-PT" altLang="en-US" sz="1800" b="1" dirty="0">
                <a:latin typeface="Arial Narrow" panose="020B0606020202030204" pitchFamily="34" charset="0"/>
              </a:rPr>
              <a:t> </a:t>
            </a:r>
            <a:r>
              <a:rPr lang="pt-PT" altLang="en-US" sz="1800" b="1" dirty="0" err="1">
                <a:latin typeface="Arial Narrow" panose="020B0606020202030204" pitchFamily="34" charset="0"/>
              </a:rPr>
              <a:t>Students</a:t>
            </a:r>
            <a:endParaRPr lang="pt-PT" altLang="en-US" sz="1800" b="1" dirty="0">
              <a:latin typeface="Arial Narrow" panose="020B0606020202030204" pitchFamily="34" charset="0"/>
            </a:endParaRP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José Filipe </a:t>
            </a:r>
            <a:r>
              <a:rPr lang="pt-PT" altLang="en-US" sz="1800" dirty="0" err="1">
                <a:latin typeface="Arial Narrow" panose="020B0606020202030204" pitchFamily="34" charset="0"/>
              </a:rPr>
              <a:t>Ganança</a:t>
            </a:r>
            <a:r>
              <a:rPr lang="pt-PT" altLang="en-US" sz="1800" dirty="0">
                <a:latin typeface="Arial Narrow" panose="020B0606020202030204" pitchFamily="34" charset="0"/>
              </a:rPr>
              <a:t> (AVRG)</a:t>
            </a: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Teresa Maria dos Santos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Carla Gouveia (ANT)</a:t>
            </a:r>
          </a:p>
          <a:p>
            <a:pPr>
              <a:lnSpc>
                <a:spcPts val="1875"/>
              </a:lnSpc>
              <a:buFontTx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Nuno Nunes (UBQ)</a:t>
            </a:r>
          </a:p>
          <a:p>
            <a:pPr>
              <a:lnSpc>
                <a:spcPts val="1875"/>
              </a:lnSpc>
              <a:buFontTx/>
              <a:buChar char="•"/>
            </a:pPr>
            <a:endParaRPr lang="pt-PT" altLang="en-US" sz="1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ts val="1875"/>
              </a:lnSpc>
            </a:pPr>
            <a:r>
              <a:rPr lang="pt-PT" altLang="en-US" sz="1800" b="1" dirty="0">
                <a:latin typeface="Arial Narrow" panose="020B0606020202030204" pitchFamily="34" charset="0"/>
              </a:rPr>
              <a:t>Masters</a:t>
            </a:r>
          </a:p>
          <a:p>
            <a:pPr marL="88900" indent="-88900" eaLnBrk="1" hangingPunct="1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Cristina Oliveira</a:t>
            </a:r>
          </a:p>
          <a:p>
            <a:pPr marL="88900" indent="-88900" eaLnBrk="1" hangingPunct="1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pt-PT" altLang="en-US" sz="1800" dirty="0">
                <a:latin typeface="Arial Narrow" panose="020B0606020202030204" pitchFamily="34" charset="0"/>
              </a:rPr>
              <a:t> Marta Rodrigues</a:t>
            </a:r>
          </a:p>
          <a:p>
            <a:pPr eaLnBrk="1" hangingPunct="1">
              <a:lnSpc>
                <a:spcPts val="1875"/>
              </a:lnSpc>
            </a:pPr>
            <a:endParaRPr lang="pt-PT" altLang="en-US" sz="1800" b="1" dirty="0">
              <a:latin typeface="Arial Narrow" panose="020B0606020202030204" pitchFamily="34" charset="0"/>
            </a:endParaRPr>
          </a:p>
        </p:txBody>
      </p:sp>
      <p:sp>
        <p:nvSpPr>
          <p:cNvPr id="5" name="Text Box 7" descr="Pergaminho"/>
          <p:cNvSpPr txBox="1">
            <a:spLocks noChangeArrowheads="1"/>
          </p:cNvSpPr>
          <p:nvPr/>
        </p:nvSpPr>
        <p:spPr bwMode="auto">
          <a:xfrm>
            <a:off x="4988148" y="1607847"/>
            <a:ext cx="3698652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2075" indent="-9207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875"/>
              </a:lnSpc>
            </a:pPr>
            <a:r>
              <a:rPr lang="pt-PT" altLang="en-US" sz="2000" b="1" dirty="0" err="1">
                <a:latin typeface="Arial Narrow" panose="020B0606020202030204" pitchFamily="34" charset="0"/>
              </a:rPr>
              <a:t>Technicians</a:t>
            </a:r>
            <a:endParaRPr lang="pt-PT" altLang="en-US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 Humberto Nóbrega (C) (SDI)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 Emanuel Silva (CBM)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 Gregório Freitas (SEAC)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 Sónia Ferraz (ABRG)</a:t>
            </a:r>
          </a:p>
          <a:p>
            <a:pPr eaLnBrk="1" hangingPunct="1">
              <a:lnSpc>
                <a:spcPts val="1875"/>
              </a:lnSpc>
            </a:pPr>
            <a:endParaRPr lang="pt-PT" altLang="en-US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ts val="1875"/>
              </a:lnSpc>
            </a:pPr>
            <a:r>
              <a:rPr lang="pt-PT" altLang="en-US" sz="2000" b="1" dirty="0">
                <a:latin typeface="Arial Narrow" panose="020B0606020202030204" pitchFamily="34" charset="0"/>
              </a:rPr>
              <a:t>Master </a:t>
            </a:r>
            <a:r>
              <a:rPr lang="pt-PT" altLang="en-US" sz="2000" b="1" dirty="0" err="1">
                <a:latin typeface="Arial Narrow" panose="020B0606020202030204" pitchFamily="34" charset="0"/>
              </a:rPr>
              <a:t>Students</a:t>
            </a:r>
            <a:endParaRPr lang="pt-PT" altLang="en-US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Abel Rodrigues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r>
              <a:rPr lang="pt-PT" altLang="en-US" sz="2000" dirty="0">
                <a:latin typeface="Arial Narrow" panose="020B0606020202030204" pitchFamily="34" charset="0"/>
              </a:rPr>
              <a:t> Magda Santos</a:t>
            </a:r>
          </a:p>
          <a:p>
            <a:pPr eaLnBrk="1" hangingPunct="1">
              <a:lnSpc>
                <a:spcPts val="1875"/>
              </a:lnSpc>
              <a:buFontTx/>
              <a:buChar char="•"/>
            </a:pPr>
            <a:endParaRPr lang="pt-PT" alt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3744416" cy="420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10513239"/>
              </p:ext>
            </p:extLst>
          </p:nvPr>
        </p:nvGraphicFramePr>
        <p:xfrm>
          <a:off x="1403648" y="1196752"/>
          <a:ext cx="580834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92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1/1f/Macaronesia-e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2364"/>
            <a:ext cx="2621756" cy="21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err="1"/>
              <a:t>Região</a:t>
            </a:r>
            <a:r>
              <a:rPr lang="es-ES" sz="2800" dirty="0"/>
              <a:t> Autónoma da Madeira</a:t>
            </a:r>
          </a:p>
          <a:p>
            <a:pPr algn="just"/>
            <a:r>
              <a:rPr lang="pt-PT" sz="2200" dirty="0"/>
              <a:t>A Madeira é uma Região insular da Macaronésia com 750 km</a:t>
            </a:r>
            <a:r>
              <a:rPr lang="pt-PT" sz="2200" baseline="30000" dirty="0"/>
              <a:t>2</a:t>
            </a:r>
            <a:r>
              <a:rPr lang="pt-PT" sz="2200" dirty="0"/>
              <a:t> e uma extensão marítima de 446 108 km²</a:t>
            </a:r>
          </a:p>
          <a:p>
            <a:pPr algn="just"/>
            <a:r>
              <a:rPr lang="pt-PT" sz="2200" dirty="0"/>
              <a:t>Neste contexto, o estudo e aproveitamento dos recursos marinhos é uma prioridade do RIS3-RAM. </a:t>
            </a:r>
          </a:p>
          <a:p>
            <a:pPr algn="just"/>
            <a:r>
              <a:rPr lang="pt-PT" sz="2200" dirty="0"/>
              <a:t>A Universidade da Madeira é a Instituição de Ensino Superior que desempenha um papel preponderante no domínio da I&amp;D+T. E um foco é a </a:t>
            </a:r>
            <a:r>
              <a:rPr lang="pt-PT" sz="2200" dirty="0" err="1"/>
              <a:t>bioeconomia</a:t>
            </a:r>
            <a:r>
              <a:rPr lang="pt-PT" sz="2200" dirty="0"/>
              <a:t> e biotecnologia azul.</a:t>
            </a:r>
            <a:endParaRPr lang="es-ES" sz="22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9428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altLang="pt-PT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CRG BG </a:t>
            </a:r>
            <a:r>
              <a:rPr lang="en-US" altLang="pt-PT" sz="3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ISOPlexis</a:t>
            </a:r>
            <a:r>
              <a:rPr lang="en-US" altLang="pt-PT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ISOPlexis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é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uma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Unidade de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Investigação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com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actividade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domínios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Agricultura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Alimentação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Sustentabilidade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que visa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desenvolver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investigação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fundamental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ou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aplicada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área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da agro 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biodiversidade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e RGAA. </a:t>
            </a:r>
          </a:p>
          <a:p>
            <a:pPr marL="0" indent="0" algn="just">
              <a:buNone/>
            </a:pPr>
            <a:endParaRPr lang="en-US" altLang="pt-PT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objectivo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geral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 é o de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promover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conhecimento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sobre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agrobiodiversidade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inventariação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conservação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avaliação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dos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recursos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genéticos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desenvolver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tecnologias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promover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valorização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dos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recursos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biológicos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prole da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bioeconomia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local.</a:t>
            </a:r>
          </a:p>
          <a:p>
            <a:pPr marL="0" indent="0" algn="just">
              <a:buNone/>
            </a:pPr>
            <a:endParaRPr lang="en-US" altLang="pt-PT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Principais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indicadores</a:t>
            </a:r>
            <a:endParaRPr lang="en-US" altLang="pt-PT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Equipa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investigação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multidisciplinar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constituída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por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21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elementos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Participação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25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projectos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investigação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com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financiamento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externo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Participação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6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redes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investigação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nacionais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regionais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internacionais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Integra o Sistema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Científico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Regional (</a:t>
            </a:r>
            <a:r>
              <a:rPr lang="pt-PT" sz="3600" dirty="0">
                <a:latin typeface="Arial Narrow" panose="020B0606020202030204" pitchFamily="34" charset="0"/>
              </a:rPr>
              <a:t>SRDITI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), no </a:t>
            </a:r>
            <a:r>
              <a:rPr lang="en-US" altLang="pt-PT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âmbito</a:t>
            </a:r>
            <a:r>
              <a:rPr lang="en-US" altLang="pt-PT" dirty="0">
                <a:latin typeface="Arial Narrow" panose="020B0606020202030204" pitchFamily="34" charset="0"/>
                <a:cs typeface="Times New Roman" panose="02020603050405020304" pitchFamily="18" charset="0"/>
              </a:rPr>
              <a:t> da ARDITI</a:t>
            </a:r>
            <a:r>
              <a:rPr lang="en-US" altLang="pt-PT" dirty="0">
                <a:cs typeface="Times New Roman" panose="02020603050405020304" pitchFamily="18" charset="0"/>
              </a:rPr>
              <a:t>.</a:t>
            </a: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sz="2400" dirty="0"/>
              <a:t>CRG BG </a:t>
            </a:r>
            <a:r>
              <a:rPr lang="pt-PT" sz="2400" dirty="0" err="1"/>
              <a:t>ISOPlexis</a:t>
            </a:r>
            <a:endParaRPr lang="pt-PT" sz="2400" dirty="0"/>
          </a:p>
          <a:p>
            <a:pPr algn="just"/>
            <a:r>
              <a:rPr lang="pt-PT" sz="2400" dirty="0"/>
              <a:t>O BG </a:t>
            </a:r>
            <a:r>
              <a:rPr lang="pt-PT" sz="2400" dirty="0" err="1"/>
              <a:t>ISOPlexis</a:t>
            </a:r>
            <a:r>
              <a:rPr lang="pt-PT" sz="2400" dirty="0"/>
              <a:t> tem se preocupado com a conservação e uso sustentado dos recursos genéticos, em prole do desenvolvimento e economia regional.</a:t>
            </a:r>
          </a:p>
          <a:p>
            <a:pPr marL="0" indent="0" algn="just">
              <a:buNone/>
            </a:pPr>
            <a:endParaRPr lang="pt-PT" sz="2400" dirty="0"/>
          </a:p>
          <a:p>
            <a:pPr algn="just"/>
            <a:r>
              <a:rPr lang="pt-PT" sz="2400" dirty="0"/>
              <a:t>As algas têm despertado um interesse particular devido à importância do mar na RAM e às suas múltiplas aplicações.</a:t>
            </a:r>
          </a:p>
          <a:p>
            <a:pPr marL="0" indent="0" algn="just">
              <a:buNone/>
            </a:pPr>
            <a:endParaRPr lang="pt-PT" sz="2400" dirty="0"/>
          </a:p>
          <a:p>
            <a:pPr algn="just"/>
            <a:r>
              <a:rPr lang="pt-PT" sz="2400" dirty="0"/>
              <a:t>O BG </a:t>
            </a:r>
            <a:r>
              <a:rPr lang="pt-PT" sz="2400" dirty="0" err="1"/>
              <a:t>ISOPlexis</a:t>
            </a:r>
            <a:r>
              <a:rPr lang="pt-PT" sz="2400" dirty="0"/>
              <a:t> tem uma parceria local com empresas que desenvolvem </a:t>
            </a:r>
            <a:r>
              <a:rPr lang="pt-PT" sz="2400" dirty="0" err="1"/>
              <a:t>actividade</a:t>
            </a:r>
            <a:r>
              <a:rPr lang="pt-PT" sz="2400" dirty="0"/>
              <a:t> na área da aquacultura e biotecnologia e tem aproveitado esta para submeter e desenvolver </a:t>
            </a:r>
            <a:r>
              <a:rPr lang="pt-PT" sz="2400" dirty="0" err="1"/>
              <a:t>projectos</a:t>
            </a:r>
            <a:r>
              <a:rPr lang="pt-PT" sz="2400" dirty="0"/>
              <a:t> de interesse mútuo tendo as macroalgas marinhas, como </a:t>
            </a:r>
            <a:r>
              <a:rPr lang="pt-PT" sz="2400" dirty="0" err="1"/>
              <a:t>objecto</a:t>
            </a:r>
            <a:r>
              <a:rPr lang="pt-PT" sz="2400" dirty="0"/>
              <a:t> de estudo.</a:t>
            </a:r>
          </a:p>
          <a:p>
            <a:endParaRPr lang="es-ES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4321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36618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800" dirty="0" err="1"/>
              <a:t>Projecto</a:t>
            </a:r>
            <a:r>
              <a:rPr lang="pt-PT" sz="2800" dirty="0"/>
              <a:t> BPMA </a:t>
            </a:r>
          </a:p>
          <a:p>
            <a:pPr marL="0" indent="0" algn="just">
              <a:buNone/>
            </a:pPr>
            <a:r>
              <a:rPr lang="pt-PT" sz="2800" dirty="0" err="1"/>
              <a:t>Bioprospeção</a:t>
            </a:r>
            <a:r>
              <a:rPr lang="pt-PT" sz="2800" dirty="0"/>
              <a:t> de macroalgas marinhas para </a:t>
            </a:r>
            <a:r>
              <a:rPr lang="pt-PT" sz="2800" dirty="0" err="1"/>
              <a:t>selecção</a:t>
            </a:r>
            <a:r>
              <a:rPr lang="pt-PT" sz="2800" dirty="0"/>
              <a:t>, cultivo e utilização como matéria-prima. </a:t>
            </a:r>
          </a:p>
          <a:p>
            <a:pPr marL="0" indent="0" algn="just">
              <a:buNone/>
            </a:pPr>
            <a:r>
              <a:rPr lang="pt-PT" sz="2800" dirty="0"/>
              <a:t>Aprovado pelo IDE (Instituto de Desenvolvimento Empresarial) </a:t>
            </a:r>
          </a:p>
          <a:p>
            <a:pPr marL="0" indent="0" algn="just">
              <a:buNone/>
            </a:pPr>
            <a:r>
              <a:rPr lang="pt-PT" sz="2800" dirty="0"/>
              <a:t>Programa Regional + Conhecimento II. </a:t>
            </a:r>
          </a:p>
          <a:p>
            <a:pPr marL="0" indent="0" algn="just">
              <a:buNone/>
            </a:pPr>
            <a:r>
              <a:rPr lang="pt-PT" sz="2800" dirty="0"/>
              <a:t>Execução: 2013 - 2014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16585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PT" sz="2800" dirty="0"/>
              <a:t>No âmbito do </a:t>
            </a:r>
            <a:r>
              <a:rPr lang="pt-PT" sz="2800" dirty="0" err="1"/>
              <a:t>projecto</a:t>
            </a:r>
            <a:r>
              <a:rPr lang="pt-PT" sz="2800" dirty="0"/>
              <a:t> foi realizada a prospeção de macroalgas ao longo da costa madeirense.</a:t>
            </a:r>
            <a:endParaRPr lang="es-ES" sz="2800" dirty="0"/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" y="2276873"/>
            <a:ext cx="2376264" cy="15841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23" y="2276873"/>
            <a:ext cx="2340708" cy="15604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3648" y="38847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Praia da Laje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23928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Porto Moniz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07" y="2276872"/>
            <a:ext cx="2340709" cy="156047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516216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Baía D’Abra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17" y="4221088"/>
            <a:ext cx="2159732" cy="143982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627784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Reis Magos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82" y="4221088"/>
            <a:ext cx="2152587" cy="143505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76056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Santa Cruz</a:t>
            </a:r>
          </a:p>
        </p:txBody>
      </p:sp>
    </p:spTree>
    <p:extLst>
      <p:ext uri="{BB962C8B-B14F-4D97-AF65-F5344CB8AC3E}">
        <p14:creationId xmlns:p14="http://schemas.microsoft.com/office/powerpoint/2010/main" val="317183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9795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2800" dirty="0"/>
              <a:t>Como resultado do </a:t>
            </a:r>
            <a:r>
              <a:rPr lang="es-ES" sz="2800" dirty="0" err="1"/>
              <a:t>projecto</a:t>
            </a:r>
            <a:r>
              <a:rPr lang="es-ES" sz="2800" dirty="0"/>
              <a:t> </a:t>
            </a:r>
            <a:r>
              <a:rPr lang="es-ES" sz="2800" dirty="0" err="1"/>
              <a:t>foram</a:t>
            </a:r>
            <a:r>
              <a:rPr lang="es-ES" sz="2800" dirty="0"/>
              <a:t> identificadas as </a:t>
            </a:r>
            <a:r>
              <a:rPr lang="es-ES" sz="2800" dirty="0" err="1"/>
              <a:t>macroalgas</a:t>
            </a:r>
            <a:r>
              <a:rPr lang="es-ES" sz="2800" dirty="0"/>
              <a:t> </a:t>
            </a:r>
            <a:r>
              <a:rPr lang="es-ES" sz="2800" dirty="0" err="1"/>
              <a:t>marinhas</a:t>
            </a:r>
            <a:r>
              <a:rPr lang="es-ES" sz="2800" dirty="0"/>
              <a:t> </a:t>
            </a:r>
            <a:r>
              <a:rPr lang="es-ES" sz="2800" dirty="0" err="1"/>
              <a:t>mais</a:t>
            </a:r>
            <a:r>
              <a:rPr lang="es-ES" sz="2800" dirty="0"/>
              <a:t> </a:t>
            </a:r>
            <a:r>
              <a:rPr lang="es-ES" sz="2800" dirty="0" err="1"/>
              <a:t>frequentes</a:t>
            </a:r>
            <a:r>
              <a:rPr lang="es-ES" sz="2800" dirty="0"/>
              <a:t>.</a:t>
            </a:r>
          </a:p>
          <a:p>
            <a:pPr marL="0" indent="0" algn="just">
              <a:buNone/>
            </a:pPr>
            <a:r>
              <a:rPr lang="es-ES" sz="2800" dirty="0"/>
              <a:t>13 algas </a:t>
            </a:r>
            <a:r>
              <a:rPr lang="es-ES" sz="2800" dirty="0" err="1"/>
              <a:t>foram</a:t>
            </a:r>
            <a:r>
              <a:rPr lang="es-ES" sz="2800" dirty="0"/>
              <a:t> amostradas e 7 utilizadas na </a:t>
            </a:r>
            <a:r>
              <a:rPr lang="es-ES" sz="2800" dirty="0" err="1"/>
              <a:t>análise</a:t>
            </a:r>
            <a:r>
              <a:rPr lang="es-ES" sz="2800" dirty="0"/>
              <a:t> bioquímica, </a:t>
            </a:r>
            <a:r>
              <a:rPr lang="es-ES" sz="2800" dirty="0" err="1"/>
              <a:t>avaliação</a:t>
            </a:r>
            <a:r>
              <a:rPr lang="es-ES" sz="2800" dirty="0"/>
              <a:t> nutricional e do potencial antioxidante.</a:t>
            </a:r>
          </a:p>
          <a:p>
            <a:pPr marL="0" indent="0" algn="just">
              <a:buNone/>
            </a:pPr>
            <a:r>
              <a:rPr lang="es-ES" sz="2800" dirty="0"/>
              <a:t>Os </a:t>
            </a:r>
            <a:r>
              <a:rPr lang="es-ES" sz="2800" dirty="0" err="1"/>
              <a:t>processos</a:t>
            </a:r>
            <a:r>
              <a:rPr lang="es-ES" sz="2800" dirty="0"/>
              <a:t> de cultivo e “</a:t>
            </a:r>
            <a:r>
              <a:rPr lang="es-ES" sz="2800" dirty="0" err="1"/>
              <a:t>domesticação</a:t>
            </a:r>
            <a:r>
              <a:rPr lang="es-ES" sz="2800" dirty="0"/>
              <a:t>” de </a:t>
            </a:r>
            <a:r>
              <a:rPr lang="es-ES" sz="2800" dirty="0" err="1"/>
              <a:t>algumas</a:t>
            </a:r>
            <a:r>
              <a:rPr lang="es-ES" sz="2800" dirty="0"/>
              <a:t> algas </a:t>
            </a:r>
            <a:r>
              <a:rPr lang="es-ES" sz="2800" dirty="0" err="1"/>
              <a:t>foi</a:t>
            </a:r>
            <a:r>
              <a:rPr lang="es-ES" sz="2800" dirty="0"/>
              <a:t> modelado.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6" y="4605465"/>
            <a:ext cx="1671035" cy="11140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652120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Zonaria </a:t>
            </a:r>
            <a:r>
              <a:rPr lang="pt-PT" i="1" dirty="0" err="1"/>
              <a:t>tournefortii</a:t>
            </a:r>
            <a:endParaRPr lang="pt-PT" i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006" y="2934576"/>
            <a:ext cx="2001778" cy="133451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3528" y="4211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/>
              <a:t>Asparagopsis</a:t>
            </a:r>
            <a:r>
              <a:rPr lang="pt-PT" i="1" dirty="0"/>
              <a:t> </a:t>
            </a:r>
            <a:r>
              <a:rPr lang="pt-PT" i="1" dirty="0" err="1"/>
              <a:t>taxiformis</a:t>
            </a:r>
            <a:endParaRPr lang="pt-PT" i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68" y="4581128"/>
            <a:ext cx="1721279" cy="11475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63" y="2934576"/>
            <a:ext cx="2005214" cy="133680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843808" y="4211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/>
              <a:t>Chondrus</a:t>
            </a:r>
            <a:r>
              <a:rPr lang="pt-PT" i="1" dirty="0"/>
              <a:t> </a:t>
            </a:r>
            <a:r>
              <a:rPr lang="pt-PT" i="1" dirty="0" err="1"/>
              <a:t>crispus</a:t>
            </a:r>
            <a:endParaRPr lang="pt-PT" i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1787691" cy="134076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788024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/>
              <a:t>Galaxaura</a:t>
            </a:r>
            <a:r>
              <a:rPr lang="pt-PT" i="1" dirty="0"/>
              <a:t> rugosa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2" y="2934576"/>
            <a:ext cx="1996704" cy="1331136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660232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/>
              <a:t>Grateloupia</a:t>
            </a:r>
            <a:r>
              <a:rPr lang="pt-PT" i="1" dirty="0"/>
              <a:t> </a:t>
            </a:r>
            <a:r>
              <a:rPr lang="pt-PT" i="1" dirty="0" err="1"/>
              <a:t>lanceola</a:t>
            </a:r>
            <a:endParaRPr lang="pt-PT" i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4581128"/>
            <a:ext cx="1721279" cy="1147519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067944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Ulva </a:t>
            </a:r>
            <a:r>
              <a:rPr lang="pt-PT" i="1" dirty="0" err="1"/>
              <a:t>lactuca</a:t>
            </a:r>
            <a:endParaRPr lang="pt-PT" i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691680" y="5661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err="1"/>
              <a:t>Nemalion</a:t>
            </a:r>
            <a:r>
              <a:rPr lang="pt-PT" i="1" dirty="0"/>
              <a:t> </a:t>
            </a:r>
            <a:r>
              <a:rPr lang="pt-PT" i="1" dirty="0" err="1"/>
              <a:t>elminthoides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92542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800" b="1" dirty="0" err="1"/>
              <a:t>Projecto</a:t>
            </a:r>
            <a:r>
              <a:rPr lang="pt-PT" sz="2800" b="1" dirty="0"/>
              <a:t> </a:t>
            </a:r>
            <a:r>
              <a:rPr lang="pt-PT" sz="2800" b="1" dirty="0" err="1"/>
              <a:t>Blue</a:t>
            </a:r>
            <a:r>
              <a:rPr lang="pt-PT" sz="2800" b="1" dirty="0"/>
              <a:t> </a:t>
            </a:r>
            <a:r>
              <a:rPr lang="pt-PT" sz="2800" b="1" dirty="0" err="1"/>
              <a:t>Iodine</a:t>
            </a:r>
            <a:endParaRPr lang="pt-PT" sz="2800" b="1" dirty="0"/>
          </a:p>
          <a:p>
            <a:pPr marL="0" indent="0" algn="just">
              <a:buNone/>
            </a:pPr>
            <a:r>
              <a:rPr lang="pt-PT" sz="2800" dirty="0" err="1"/>
              <a:t>Boost</a:t>
            </a:r>
            <a:r>
              <a:rPr lang="pt-PT" sz="2800" dirty="0"/>
              <a:t> BLUE </a:t>
            </a:r>
            <a:r>
              <a:rPr lang="pt-PT" sz="2800" dirty="0" err="1"/>
              <a:t>economy</a:t>
            </a:r>
            <a:r>
              <a:rPr lang="pt-PT" sz="2800" dirty="0"/>
              <a:t> </a:t>
            </a:r>
            <a:r>
              <a:rPr lang="pt-PT" sz="2800" dirty="0" err="1"/>
              <a:t>through</a:t>
            </a:r>
            <a:r>
              <a:rPr lang="pt-PT" sz="2800" dirty="0"/>
              <a:t> </a:t>
            </a:r>
            <a:r>
              <a:rPr lang="pt-PT" sz="2800" dirty="0" err="1"/>
              <a:t>market</a:t>
            </a:r>
            <a:r>
              <a:rPr lang="pt-PT" sz="2800" dirty="0"/>
              <a:t> </a:t>
            </a:r>
            <a:r>
              <a:rPr lang="pt-PT" sz="2800" dirty="0" err="1"/>
              <a:t>uptake</a:t>
            </a:r>
            <a:r>
              <a:rPr lang="pt-PT" sz="2800" dirty="0"/>
              <a:t> na </a:t>
            </a:r>
            <a:r>
              <a:rPr lang="pt-PT" sz="2800" dirty="0" err="1"/>
              <a:t>innovative</a:t>
            </a:r>
            <a:r>
              <a:rPr lang="pt-PT" sz="2800" dirty="0"/>
              <a:t> </a:t>
            </a:r>
            <a:r>
              <a:rPr lang="pt-PT" sz="2800" dirty="0" err="1"/>
              <a:t>seaweed</a:t>
            </a:r>
            <a:r>
              <a:rPr lang="pt-PT" sz="2800" dirty="0"/>
              <a:t> for IODINE </a:t>
            </a:r>
            <a:r>
              <a:rPr lang="pt-PT" sz="2800" dirty="0" err="1"/>
              <a:t>fortification</a:t>
            </a:r>
            <a:r>
              <a:rPr lang="pt-PT" sz="2800" dirty="0"/>
              <a:t>.</a:t>
            </a:r>
          </a:p>
          <a:p>
            <a:pPr marL="0" indent="0" algn="just">
              <a:buNone/>
            </a:pPr>
            <a:r>
              <a:rPr lang="pt-PT" sz="2800" dirty="0" err="1"/>
              <a:t>Projecto</a:t>
            </a:r>
            <a:r>
              <a:rPr lang="pt-PT" sz="2800" dirty="0"/>
              <a:t> liderado pela UBQ e consultadoria do BG </a:t>
            </a:r>
            <a:r>
              <a:rPr lang="pt-PT" sz="2800" dirty="0" err="1"/>
              <a:t>ISOPlexis</a:t>
            </a:r>
            <a:endParaRPr lang="pt-PT" sz="2800" dirty="0"/>
          </a:p>
          <a:p>
            <a:pPr marL="0" indent="0" algn="just">
              <a:buNone/>
            </a:pPr>
            <a:r>
              <a:rPr lang="pt-PT" sz="2800" dirty="0"/>
              <a:t>Financiado pela Comunidade Europeia, através do SME </a:t>
            </a:r>
            <a:r>
              <a:rPr lang="pt-PT" sz="2800" dirty="0" err="1"/>
              <a:t>Instrument</a:t>
            </a:r>
            <a:r>
              <a:rPr lang="pt-PT" sz="2800" dirty="0"/>
              <a:t> do programa H2020</a:t>
            </a:r>
          </a:p>
          <a:p>
            <a:pPr marL="0" indent="0" algn="just">
              <a:buNone/>
            </a:pPr>
            <a:r>
              <a:rPr lang="pt-PT" sz="2800" dirty="0"/>
              <a:t>Execução: 2015 a 2018</a:t>
            </a:r>
          </a:p>
          <a:p>
            <a:pPr marL="0" indent="0" algn="just">
              <a:buNone/>
            </a:pPr>
            <a:r>
              <a:rPr lang="pt-PT" sz="2800" dirty="0"/>
              <a:t>O </a:t>
            </a:r>
            <a:r>
              <a:rPr lang="pt-PT" sz="2800" dirty="0" err="1"/>
              <a:t>projecto</a:t>
            </a:r>
            <a:r>
              <a:rPr lang="pt-PT" sz="2800" dirty="0"/>
              <a:t> teve aprovação e financiamento nas fase I e II</a:t>
            </a:r>
            <a:endParaRPr lang="es-ES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</a:p>
        </p:txBody>
      </p:sp>
    </p:spTree>
    <p:extLst>
      <p:ext uri="{BB962C8B-B14F-4D97-AF65-F5344CB8AC3E}">
        <p14:creationId xmlns:p14="http://schemas.microsoft.com/office/powerpoint/2010/main" val="3046660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1194</Words>
  <Application>Microsoft Office PowerPoint</Application>
  <PresentationFormat>Presentación en pantalla (4:3)</PresentationFormat>
  <Paragraphs>160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MACBIOBLUE Mac/1.1.b/086  Proyecto demostrativo y de transferencia tecnológica para ayudar a las empresas a desarrollar nuevos productos y procesos en el ámbito de la Biotecnología Azul de la Macaronesia.</dc:title>
  <dc:creator>Eduardo Portillo Hahnafeld</dc:creator>
  <cp:lastModifiedBy>José Avello Orellana</cp:lastModifiedBy>
  <cp:revision>65</cp:revision>
  <dcterms:created xsi:type="dcterms:W3CDTF">2017-02-14T10:27:29Z</dcterms:created>
  <dcterms:modified xsi:type="dcterms:W3CDTF">2017-02-22T21:49:08Z</dcterms:modified>
</cp:coreProperties>
</file>