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4" r:id="rId4"/>
    <p:sldId id="266" r:id="rId5"/>
    <p:sldId id="257" r:id="rId6"/>
    <p:sldId id="263" r:id="rId7"/>
    <p:sldId id="261" r:id="rId8"/>
    <p:sldId id="262" r:id="rId9"/>
    <p:sldId id="265" r:id="rId10"/>
    <p:sldId id="268" r:id="rId11"/>
    <p:sldId id="27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91" d="100"/>
          <a:sy n="91" d="100"/>
        </p:scale>
        <p:origin x="-86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1A204D7-8B81-4ADB-BF3A-FE24BB8F97A7}">
      <dgm:prSet phldrT="[Texto]"/>
      <dgm:spPr>
        <a:noFill/>
      </dgm:spPr>
      <dgm:t>
        <a:bodyPr/>
        <a:lstStyle/>
        <a:p>
          <a:r>
            <a:rPr lang="es-ES" dirty="0" err="1" smtClean="0">
              <a:solidFill>
                <a:srgbClr val="002060"/>
              </a:solidFill>
            </a:rPr>
            <a:t>Introduction</a:t>
          </a:r>
          <a:endParaRPr lang="es-ES" dirty="0">
            <a:solidFill>
              <a:srgbClr val="002060"/>
            </a:solidFill>
          </a:endParaRPr>
        </a:p>
      </dgm:t>
    </dgm:pt>
    <dgm:pt modelId="{BCC79899-14B8-4C90-8C0A-8CE0D5CD0A50}" type="parTrans" cxnId="{FEFFBC6D-3C76-4748-AE22-DBFCD93055FA}">
      <dgm:prSet/>
      <dgm:spPr/>
      <dgm:t>
        <a:bodyPr/>
        <a:lstStyle/>
        <a:p>
          <a:endParaRPr lang="es-ES"/>
        </a:p>
      </dgm:t>
    </dgm:pt>
    <dgm:pt modelId="{80D2E3CE-9BDB-4A4A-A3C2-1CBE61F140EF}" type="sibTrans" cxnId="{FEFFBC6D-3C76-4748-AE22-DBFCD93055FA}">
      <dgm:prSet/>
      <dgm:spPr/>
      <dgm:t>
        <a:bodyPr/>
        <a:lstStyle/>
        <a:p>
          <a:endParaRPr lang="es-ES"/>
        </a:p>
      </dgm:t>
    </dgm:pt>
    <dgm:pt modelId="{D627FC6C-27EB-4B27-8E99-E1859E89CFB6}">
      <dgm:prSet/>
      <dgm:spPr>
        <a:noFill/>
      </dgm:spPr>
      <dgm:t>
        <a:bodyPr/>
        <a:lstStyle/>
        <a:p>
          <a:r>
            <a:rPr lang="es-ES" dirty="0" err="1" smtClean="0">
              <a:solidFill>
                <a:srgbClr val="002060"/>
              </a:solidFill>
              <a:effectLst/>
            </a:rPr>
            <a:t>Objectives</a:t>
          </a:r>
          <a:endParaRPr lang="es-ES" dirty="0">
            <a:solidFill>
              <a:srgbClr val="002060"/>
            </a:solidFill>
            <a:effectLst/>
          </a:endParaRPr>
        </a:p>
      </dgm:t>
    </dgm:pt>
    <dgm:pt modelId="{7FEA33AD-D855-4A79-924B-6CCB03FFE92B}" type="parTrans" cxnId="{93754361-3D54-42B2-A44D-6516F97FCA16}">
      <dgm:prSet/>
      <dgm:spPr/>
      <dgm:t>
        <a:bodyPr/>
        <a:lstStyle/>
        <a:p>
          <a:endParaRPr lang="es-ES"/>
        </a:p>
      </dgm:t>
    </dgm:pt>
    <dgm:pt modelId="{CD99F2D2-29E2-445D-8F44-83D9DC6D6E3D}" type="sibTrans" cxnId="{93754361-3D54-42B2-A44D-6516F97FCA16}">
      <dgm:prSet/>
      <dgm:spPr/>
      <dgm:t>
        <a:bodyPr/>
        <a:lstStyle/>
        <a:p>
          <a:endParaRPr lang="es-ES"/>
        </a:p>
      </dgm:t>
    </dgm:pt>
    <dgm:pt modelId="{53726751-1B2E-4A37-BF4D-658D09364F25}">
      <dgm:prSet/>
      <dgm:spPr>
        <a:noFill/>
      </dgm:spPr>
      <dgm:t>
        <a:bodyPr/>
        <a:lstStyle/>
        <a:p>
          <a:r>
            <a:rPr lang="es-ES" dirty="0" err="1" smtClean="0">
              <a:solidFill>
                <a:srgbClr val="002060"/>
              </a:solidFill>
              <a:effectLst/>
            </a:rPr>
            <a:t>Protein</a:t>
          </a:r>
          <a:r>
            <a:rPr lang="es-ES" dirty="0" smtClean="0">
              <a:solidFill>
                <a:srgbClr val="002060"/>
              </a:solidFill>
              <a:effectLst/>
            </a:rPr>
            <a:t> </a:t>
          </a:r>
          <a:r>
            <a:rPr lang="es-ES" dirty="0" err="1" smtClean="0">
              <a:solidFill>
                <a:srgbClr val="002060"/>
              </a:solidFill>
              <a:effectLst/>
            </a:rPr>
            <a:t>hydrolysis</a:t>
          </a:r>
          <a:endParaRPr lang="es-ES" dirty="0">
            <a:solidFill>
              <a:srgbClr val="002060"/>
            </a:solidFill>
            <a:effectLst/>
          </a:endParaRPr>
        </a:p>
      </dgm:t>
    </dgm:pt>
    <dgm:pt modelId="{37264D25-4AC8-41AB-A4D7-3EBA4BACCFCF}" type="parTrans" cxnId="{28F7BE61-36E1-428B-A9F1-ACF709B7998C}">
      <dgm:prSet/>
      <dgm:spPr/>
      <dgm:t>
        <a:bodyPr/>
        <a:lstStyle/>
        <a:p>
          <a:endParaRPr lang="es-ES"/>
        </a:p>
      </dgm:t>
    </dgm:pt>
    <dgm:pt modelId="{FA3FF30F-6F7F-4135-8E07-9F909566B99D}" type="sibTrans" cxnId="{28F7BE61-36E1-428B-A9F1-ACF709B7998C}">
      <dgm:prSet/>
      <dgm:spPr/>
      <dgm:t>
        <a:bodyPr/>
        <a:lstStyle/>
        <a:p>
          <a:endParaRPr lang="es-ES"/>
        </a:p>
      </dgm:t>
    </dgm:pt>
    <dgm:pt modelId="{5AB8878C-7B67-4301-A2F8-CB7C721B5019}">
      <dgm:prSet/>
      <dgm:spPr>
        <a:noFill/>
      </dgm:spPr>
      <dgm:t>
        <a:bodyPr/>
        <a:lstStyle/>
        <a:p>
          <a:r>
            <a:rPr lang="es-ES" dirty="0" err="1" smtClean="0">
              <a:solidFill>
                <a:srgbClr val="002060"/>
              </a:solidFill>
              <a:effectLst/>
            </a:rPr>
            <a:t>Bioactivities</a:t>
          </a:r>
          <a:endParaRPr lang="es-ES" dirty="0">
            <a:solidFill>
              <a:srgbClr val="002060"/>
            </a:solidFill>
            <a:effectLst/>
          </a:endParaRPr>
        </a:p>
      </dgm:t>
    </dgm:pt>
    <dgm:pt modelId="{80FD860F-9E53-4F3E-9540-446FA36B68DC}" type="parTrans" cxnId="{F17A0F2A-62CD-44F8-8F02-6D97AE5D340B}">
      <dgm:prSet/>
      <dgm:spPr/>
      <dgm:t>
        <a:bodyPr/>
        <a:lstStyle/>
        <a:p>
          <a:endParaRPr lang="es-ES"/>
        </a:p>
      </dgm:t>
    </dgm:pt>
    <dgm:pt modelId="{E8C9B99A-20D6-4C82-957C-E1B963ABB1B0}" type="sibTrans" cxnId="{F17A0F2A-62CD-44F8-8F02-6D97AE5D340B}">
      <dgm:prSet/>
      <dgm:spPr/>
      <dgm:t>
        <a:bodyPr/>
        <a:lstStyle/>
        <a:p>
          <a:endParaRPr lang="es-ES"/>
        </a:p>
      </dgm:t>
    </dgm:pt>
    <dgm:pt modelId="{F1026CC4-C9C8-4421-BC3E-54287DECE78F}">
      <dgm:prSet/>
      <dgm:spPr>
        <a:noFill/>
      </dgm:spPr>
      <dgm:t>
        <a:bodyPr/>
        <a:lstStyle/>
        <a:p>
          <a:r>
            <a:rPr lang="es-ES" dirty="0" err="1" smtClean="0">
              <a:solidFill>
                <a:srgbClr val="002060"/>
              </a:solidFill>
              <a:effectLst/>
            </a:rPr>
            <a:t>Polysaccharide</a:t>
          </a:r>
          <a:r>
            <a:rPr lang="es-ES" dirty="0" smtClean="0">
              <a:solidFill>
                <a:srgbClr val="002060"/>
              </a:solidFill>
              <a:effectLst/>
            </a:rPr>
            <a:t> </a:t>
          </a:r>
          <a:r>
            <a:rPr lang="es-ES" dirty="0" err="1" smtClean="0">
              <a:solidFill>
                <a:srgbClr val="002060"/>
              </a:solidFill>
              <a:effectLst/>
            </a:rPr>
            <a:t>hydrolysis</a:t>
          </a:r>
          <a:endParaRPr lang="es-ES" dirty="0">
            <a:solidFill>
              <a:srgbClr val="002060"/>
            </a:solidFill>
            <a:effectLst/>
          </a:endParaRPr>
        </a:p>
      </dgm:t>
    </dgm:pt>
    <dgm:pt modelId="{442BAAA2-971C-469C-A527-0A993D64541C}" type="parTrans" cxnId="{C93B968A-ABD4-4B86-8C51-F9AA5252AAE8}">
      <dgm:prSet/>
      <dgm:spPr/>
      <dgm:t>
        <a:bodyPr/>
        <a:lstStyle/>
        <a:p>
          <a:endParaRPr lang="pt-PT"/>
        </a:p>
      </dgm:t>
    </dgm:pt>
    <dgm:pt modelId="{4B5F4E22-F544-4A55-93B4-42516A144931}" type="sibTrans" cxnId="{C93B968A-ABD4-4B86-8C51-F9AA5252AAE8}">
      <dgm:prSet/>
      <dgm:spPr/>
      <dgm:t>
        <a:bodyPr/>
        <a:lstStyle/>
        <a:p>
          <a:endParaRPr lang="pt-PT"/>
        </a:p>
      </dgm:t>
    </dgm:pt>
    <dgm:pt modelId="{1B8E6366-C35D-4EEF-9FAC-7C118A90A627}">
      <dgm:prSet/>
      <dgm:spPr>
        <a:noFill/>
      </dgm:spPr>
      <dgm:t>
        <a:bodyPr/>
        <a:lstStyle/>
        <a:p>
          <a:r>
            <a:rPr lang="es-ES" dirty="0" err="1" smtClean="0">
              <a:solidFill>
                <a:srgbClr val="002060"/>
              </a:solidFill>
              <a:effectLst/>
            </a:rPr>
            <a:t>Main</a:t>
          </a:r>
          <a:r>
            <a:rPr lang="es-ES" dirty="0" smtClean="0">
              <a:solidFill>
                <a:srgbClr val="002060"/>
              </a:solidFill>
              <a:effectLst/>
            </a:rPr>
            <a:t> </a:t>
          </a:r>
          <a:r>
            <a:rPr lang="es-ES" dirty="0" err="1" smtClean="0">
              <a:solidFill>
                <a:srgbClr val="002060"/>
              </a:solidFill>
              <a:effectLst/>
            </a:rPr>
            <a:t>deliverables</a:t>
          </a:r>
          <a:endParaRPr lang="es-ES" dirty="0">
            <a:solidFill>
              <a:srgbClr val="002060"/>
            </a:solidFill>
            <a:effectLst/>
          </a:endParaRPr>
        </a:p>
      </dgm:t>
    </dgm:pt>
    <dgm:pt modelId="{82DBDEF3-9BE9-4C56-AAD6-EFD7927ECE79}" type="parTrans" cxnId="{1270B229-C797-4887-8838-12270BCBCDE9}">
      <dgm:prSet/>
      <dgm:spPr/>
      <dgm:t>
        <a:bodyPr/>
        <a:lstStyle/>
        <a:p>
          <a:endParaRPr lang="pt-PT"/>
        </a:p>
      </dgm:t>
    </dgm:pt>
    <dgm:pt modelId="{FB53FECE-E38F-42A9-84EA-C1660ABAA519}" type="sibTrans" cxnId="{1270B229-C797-4887-8838-12270BCBCDE9}">
      <dgm:prSet/>
      <dgm:spPr/>
      <dgm:t>
        <a:bodyPr/>
        <a:lstStyle/>
        <a:p>
          <a:endParaRPr lang="pt-PT"/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6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6"/>
      <dgm:spPr/>
    </dgm:pt>
    <dgm:pt modelId="{EA3A63C3-677B-48A8-ADDF-23EF171DD599}" type="pres">
      <dgm:prSet presAssocID="{F4522149-4979-4763-8C40-2F0A80D6D7FF}" presName="dstNode" presStyleLbl="node1" presStyleIdx="0" presStyleCnt="6"/>
      <dgm:spPr/>
    </dgm:pt>
    <dgm:pt modelId="{956B67C3-98EF-40C7-9108-BCFE09335B87}" type="pres">
      <dgm:prSet presAssocID="{81A204D7-8B81-4ADB-BF3A-FE24BB8F97A7}" presName="text_1" presStyleLbl="node1" presStyleIdx="0" presStyleCnt="6" custLinFactNeighborY="-61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E151A-F4A0-4F8E-B0CA-818CF4767A56}" type="pres">
      <dgm:prSet presAssocID="{81A204D7-8B81-4ADB-BF3A-FE24BB8F97A7}" presName="accent_1" presStyleCnt="0"/>
      <dgm:spPr/>
    </dgm:pt>
    <dgm:pt modelId="{71276B69-DC1E-4927-B67B-E75819D584FE}" type="pres">
      <dgm:prSet presAssocID="{81A204D7-8B81-4ADB-BF3A-FE24BB8F97A7}" presName="accentRepeatNode" presStyleLbl="solidFgAcc1" presStyleIdx="0" presStyleCnt="6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A045084-1377-46B0-9050-5062D9E26C5C}" type="pres">
      <dgm:prSet presAssocID="{D627FC6C-27EB-4B27-8E99-E1859E89CFB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8544D4-124C-4888-BC96-70240958F454}" type="pres">
      <dgm:prSet presAssocID="{D627FC6C-27EB-4B27-8E99-E1859E89CFB6}" presName="accent_2" presStyleCnt="0"/>
      <dgm:spPr/>
    </dgm:pt>
    <dgm:pt modelId="{2A3C0F89-668A-4C58-B797-80AFE76C1F1C}" type="pres">
      <dgm:prSet presAssocID="{D627FC6C-27EB-4B27-8E99-E1859E89CFB6}" presName="accentRepeatNode" presStyleLbl="solidFgAcc1" presStyleIdx="1" presStyleCnt="6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52B00CA9-3FA9-450A-8C90-872CDE9A85B1}" type="pres">
      <dgm:prSet presAssocID="{F1026CC4-C9C8-4421-BC3E-54287DECE7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7B7619-96A0-4885-BED3-098DBF0AE0D0}" type="pres">
      <dgm:prSet presAssocID="{F1026CC4-C9C8-4421-BC3E-54287DECE78F}" presName="accent_3" presStyleCnt="0"/>
      <dgm:spPr/>
    </dgm:pt>
    <dgm:pt modelId="{B7D3DEEE-2ED6-405D-92F2-5E25FDD09DA6}" type="pres">
      <dgm:prSet presAssocID="{F1026CC4-C9C8-4421-BC3E-54287DECE78F}" presName="accentRepeatNode" presStyleLbl="solidFgAcc1" presStyleIdx="2" presStyleCnt="6"/>
      <dgm:spPr/>
    </dgm:pt>
    <dgm:pt modelId="{05AB45B0-9188-4D95-A58A-DED8DF072C93}" type="pres">
      <dgm:prSet presAssocID="{53726751-1B2E-4A37-BF4D-658D09364F2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968E93-9107-466C-B69C-1097D51C9BCB}" type="pres">
      <dgm:prSet presAssocID="{53726751-1B2E-4A37-BF4D-658D09364F25}" presName="accent_4" presStyleCnt="0"/>
      <dgm:spPr/>
    </dgm:pt>
    <dgm:pt modelId="{D8E23ECD-88D7-4A8D-A71E-D95F1AEE9E12}" type="pres">
      <dgm:prSet presAssocID="{53726751-1B2E-4A37-BF4D-658D09364F25}" presName="accentRepeatNode" presStyleLbl="solidFgAcc1" presStyleIdx="3" presStyleCnt="6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8FE6F574-7D6A-4367-A465-6C00F6A275CD}" type="pres">
      <dgm:prSet presAssocID="{5AB8878C-7B67-4301-A2F8-CB7C721B501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0C66F2-B008-412D-BFC5-7F46054EF859}" type="pres">
      <dgm:prSet presAssocID="{5AB8878C-7B67-4301-A2F8-CB7C721B5019}" presName="accent_5" presStyleCnt="0"/>
      <dgm:spPr/>
    </dgm:pt>
    <dgm:pt modelId="{3DFDB8CB-9A21-4D63-8560-69F932E0CFF7}" type="pres">
      <dgm:prSet presAssocID="{5AB8878C-7B67-4301-A2F8-CB7C721B5019}" presName="accentRepeatNode" presStyleLbl="solidFgAcc1" presStyleIdx="4" presStyleCnt="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4AB4CF85-0D74-47FC-9DFC-B82E8887F58C}" type="pres">
      <dgm:prSet presAssocID="{1B8E6366-C35D-4EEF-9FAC-7C118A90A62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A96AA9-3539-4741-AC7E-EFC941470EE9}" type="pres">
      <dgm:prSet presAssocID="{1B8E6366-C35D-4EEF-9FAC-7C118A90A627}" presName="accent_6" presStyleCnt="0"/>
      <dgm:spPr/>
    </dgm:pt>
    <dgm:pt modelId="{1F553AF3-4FF4-4EDA-A7B2-8CA7D5F40615}" type="pres">
      <dgm:prSet presAssocID="{1B8E6366-C35D-4EEF-9FAC-7C118A90A627}" presName="accentRepeatNode" presStyleLbl="solidFgAcc1" presStyleIdx="5" presStyleCnt="6"/>
      <dgm:spPr/>
    </dgm:pt>
  </dgm:ptLst>
  <dgm:cxnLst>
    <dgm:cxn modelId="{51EC7C80-5A19-44FE-8A97-53B20CA9BF4C}" type="presOf" srcId="{80D2E3CE-9BDB-4A4A-A3C2-1CBE61F140EF}" destId="{9124B274-198D-4C16-8024-6EAE0D863D96}" srcOrd="0" destOrd="0" presId="urn:microsoft.com/office/officeart/2008/layout/VerticalCurvedList"/>
    <dgm:cxn modelId="{DF8C5313-3E7E-467C-8941-FAB9D67DF7C8}" type="presOf" srcId="{D627FC6C-27EB-4B27-8E99-E1859E89CFB6}" destId="{AA045084-1377-46B0-9050-5062D9E26C5C}" srcOrd="0" destOrd="0" presId="urn:microsoft.com/office/officeart/2008/layout/VerticalCurvedList"/>
    <dgm:cxn modelId="{0F193F46-F3C8-4F0B-AFEC-BE419D79419D}" type="presOf" srcId="{1B8E6366-C35D-4EEF-9FAC-7C118A90A627}" destId="{4AB4CF85-0D74-47FC-9DFC-B82E8887F58C}" srcOrd="0" destOrd="0" presId="urn:microsoft.com/office/officeart/2008/layout/VerticalCurvedList"/>
    <dgm:cxn modelId="{FEFFBC6D-3C76-4748-AE22-DBFCD93055FA}" srcId="{F4522149-4979-4763-8C40-2F0A80D6D7FF}" destId="{81A204D7-8B81-4ADB-BF3A-FE24BB8F97A7}" srcOrd="0" destOrd="0" parTransId="{BCC79899-14B8-4C90-8C0A-8CE0D5CD0A50}" sibTransId="{80D2E3CE-9BDB-4A4A-A3C2-1CBE61F140EF}"/>
    <dgm:cxn modelId="{C93B968A-ABD4-4B86-8C51-F9AA5252AAE8}" srcId="{F4522149-4979-4763-8C40-2F0A80D6D7FF}" destId="{F1026CC4-C9C8-4421-BC3E-54287DECE78F}" srcOrd="2" destOrd="0" parTransId="{442BAAA2-971C-469C-A527-0A993D64541C}" sibTransId="{4B5F4E22-F544-4A55-93B4-42516A144931}"/>
    <dgm:cxn modelId="{A5A4BF47-C288-4C18-990A-C68FFD7CADD6}" type="presOf" srcId="{F1026CC4-C9C8-4421-BC3E-54287DECE78F}" destId="{52B00CA9-3FA9-450A-8C90-872CDE9A85B1}" srcOrd="0" destOrd="0" presId="urn:microsoft.com/office/officeart/2008/layout/VerticalCurvedList"/>
    <dgm:cxn modelId="{13E96D69-FED3-4967-9A80-3433E9BDB69D}" type="presOf" srcId="{F4522149-4979-4763-8C40-2F0A80D6D7FF}" destId="{18C27F12-D348-4157-AF0E-E627F40B983D}" srcOrd="0" destOrd="0" presId="urn:microsoft.com/office/officeart/2008/layout/VerticalCurvedList"/>
    <dgm:cxn modelId="{49443133-2B16-4DB6-9988-884E220A27F4}" type="presOf" srcId="{5AB8878C-7B67-4301-A2F8-CB7C721B5019}" destId="{8FE6F574-7D6A-4367-A465-6C00F6A275CD}" srcOrd="0" destOrd="0" presId="urn:microsoft.com/office/officeart/2008/layout/VerticalCurvedList"/>
    <dgm:cxn modelId="{93754361-3D54-42B2-A44D-6516F97FCA16}" srcId="{F4522149-4979-4763-8C40-2F0A80D6D7FF}" destId="{D627FC6C-27EB-4B27-8E99-E1859E89CFB6}" srcOrd="1" destOrd="0" parTransId="{7FEA33AD-D855-4A79-924B-6CCB03FFE92B}" sibTransId="{CD99F2D2-29E2-445D-8F44-83D9DC6D6E3D}"/>
    <dgm:cxn modelId="{1270B229-C797-4887-8838-12270BCBCDE9}" srcId="{F4522149-4979-4763-8C40-2F0A80D6D7FF}" destId="{1B8E6366-C35D-4EEF-9FAC-7C118A90A627}" srcOrd="5" destOrd="0" parTransId="{82DBDEF3-9BE9-4C56-AAD6-EFD7927ECE79}" sibTransId="{FB53FECE-E38F-42A9-84EA-C1660ABAA519}"/>
    <dgm:cxn modelId="{F17A0F2A-62CD-44F8-8F02-6D97AE5D340B}" srcId="{F4522149-4979-4763-8C40-2F0A80D6D7FF}" destId="{5AB8878C-7B67-4301-A2F8-CB7C721B5019}" srcOrd="4" destOrd="0" parTransId="{80FD860F-9E53-4F3E-9540-446FA36B68DC}" sibTransId="{E8C9B99A-20D6-4C82-957C-E1B963ABB1B0}"/>
    <dgm:cxn modelId="{B7AD348C-7118-4625-BCF7-498CDF42C67D}" type="presOf" srcId="{53726751-1B2E-4A37-BF4D-658D09364F25}" destId="{05AB45B0-9188-4D95-A58A-DED8DF072C93}" srcOrd="0" destOrd="0" presId="urn:microsoft.com/office/officeart/2008/layout/VerticalCurvedList"/>
    <dgm:cxn modelId="{28F7BE61-36E1-428B-A9F1-ACF709B7998C}" srcId="{F4522149-4979-4763-8C40-2F0A80D6D7FF}" destId="{53726751-1B2E-4A37-BF4D-658D09364F25}" srcOrd="3" destOrd="0" parTransId="{37264D25-4AC8-41AB-A4D7-3EBA4BACCFCF}" sibTransId="{FA3FF30F-6F7F-4135-8E07-9F909566B99D}"/>
    <dgm:cxn modelId="{ACE672A7-FCEE-4235-940D-9973CCB70345}" type="presOf" srcId="{81A204D7-8B81-4ADB-BF3A-FE24BB8F97A7}" destId="{956B67C3-98EF-40C7-9108-BCFE09335B87}" srcOrd="0" destOrd="0" presId="urn:microsoft.com/office/officeart/2008/layout/VerticalCurvedList"/>
    <dgm:cxn modelId="{23FCDF94-38B4-4972-9217-91CEBC147822}" type="presParOf" srcId="{18C27F12-D348-4157-AF0E-E627F40B983D}" destId="{15B7E1DD-565D-4ECA-AA28-55A033E48A5E}" srcOrd="0" destOrd="0" presId="urn:microsoft.com/office/officeart/2008/layout/VerticalCurvedList"/>
    <dgm:cxn modelId="{8A458536-4A69-4C1B-A5B0-D4800569D982}" type="presParOf" srcId="{15B7E1DD-565D-4ECA-AA28-55A033E48A5E}" destId="{534FEDC2-AB0C-47D3-A87F-867649ACE867}" srcOrd="0" destOrd="0" presId="urn:microsoft.com/office/officeart/2008/layout/VerticalCurvedList"/>
    <dgm:cxn modelId="{9F1A5AE8-AEB3-434C-BB68-5625DACDBE1E}" type="presParOf" srcId="{534FEDC2-AB0C-47D3-A87F-867649ACE867}" destId="{7DA0D2D3-4324-4687-BA07-2DD27A02A166}" srcOrd="0" destOrd="0" presId="urn:microsoft.com/office/officeart/2008/layout/VerticalCurvedList"/>
    <dgm:cxn modelId="{F76295BD-B5C3-4B96-8852-8E3DD04A91AE}" type="presParOf" srcId="{534FEDC2-AB0C-47D3-A87F-867649ACE867}" destId="{9124B274-198D-4C16-8024-6EAE0D863D96}" srcOrd="1" destOrd="0" presId="urn:microsoft.com/office/officeart/2008/layout/VerticalCurvedList"/>
    <dgm:cxn modelId="{A4803CA6-84CE-4D5D-96B1-1D21A5A248DA}" type="presParOf" srcId="{534FEDC2-AB0C-47D3-A87F-867649ACE867}" destId="{EC334A66-581E-452D-B2C2-A3132F6E8839}" srcOrd="2" destOrd="0" presId="urn:microsoft.com/office/officeart/2008/layout/VerticalCurvedList"/>
    <dgm:cxn modelId="{99F4D124-3248-4370-B94E-84D66CF2C7C0}" type="presParOf" srcId="{534FEDC2-AB0C-47D3-A87F-867649ACE867}" destId="{EA3A63C3-677B-48A8-ADDF-23EF171DD599}" srcOrd="3" destOrd="0" presId="urn:microsoft.com/office/officeart/2008/layout/VerticalCurvedList"/>
    <dgm:cxn modelId="{C2102F53-1CAB-4A4B-A973-3A2A3FE0564F}" type="presParOf" srcId="{15B7E1DD-565D-4ECA-AA28-55A033E48A5E}" destId="{956B67C3-98EF-40C7-9108-BCFE09335B87}" srcOrd="1" destOrd="0" presId="urn:microsoft.com/office/officeart/2008/layout/VerticalCurvedList"/>
    <dgm:cxn modelId="{3AB80A64-2B78-4779-8331-8C607E6991BE}" type="presParOf" srcId="{15B7E1DD-565D-4ECA-AA28-55A033E48A5E}" destId="{009E151A-F4A0-4F8E-B0CA-818CF4767A56}" srcOrd="2" destOrd="0" presId="urn:microsoft.com/office/officeart/2008/layout/VerticalCurvedList"/>
    <dgm:cxn modelId="{312F5ADC-A5FF-4AB5-9FCD-0E86171EEAF9}" type="presParOf" srcId="{009E151A-F4A0-4F8E-B0CA-818CF4767A56}" destId="{71276B69-DC1E-4927-B67B-E75819D584FE}" srcOrd="0" destOrd="0" presId="urn:microsoft.com/office/officeart/2008/layout/VerticalCurvedList"/>
    <dgm:cxn modelId="{7943B518-8F32-49FC-905C-91ADE73C50A9}" type="presParOf" srcId="{15B7E1DD-565D-4ECA-AA28-55A033E48A5E}" destId="{AA045084-1377-46B0-9050-5062D9E26C5C}" srcOrd="3" destOrd="0" presId="urn:microsoft.com/office/officeart/2008/layout/VerticalCurvedList"/>
    <dgm:cxn modelId="{5215BDAF-3CB7-4292-A45F-CB9380833B47}" type="presParOf" srcId="{15B7E1DD-565D-4ECA-AA28-55A033E48A5E}" destId="{C88544D4-124C-4888-BC96-70240958F454}" srcOrd="4" destOrd="0" presId="urn:microsoft.com/office/officeart/2008/layout/VerticalCurvedList"/>
    <dgm:cxn modelId="{FD15C774-9899-479E-A525-B45105692E1E}" type="presParOf" srcId="{C88544D4-124C-4888-BC96-70240958F454}" destId="{2A3C0F89-668A-4C58-B797-80AFE76C1F1C}" srcOrd="0" destOrd="0" presId="urn:microsoft.com/office/officeart/2008/layout/VerticalCurvedList"/>
    <dgm:cxn modelId="{96920E29-43AC-4236-AA47-3CE8C61FADF0}" type="presParOf" srcId="{15B7E1DD-565D-4ECA-AA28-55A033E48A5E}" destId="{52B00CA9-3FA9-450A-8C90-872CDE9A85B1}" srcOrd="5" destOrd="0" presId="urn:microsoft.com/office/officeart/2008/layout/VerticalCurvedList"/>
    <dgm:cxn modelId="{B9BBBD10-912C-4E39-96E2-E4C3224205B5}" type="presParOf" srcId="{15B7E1DD-565D-4ECA-AA28-55A033E48A5E}" destId="{D77B7619-96A0-4885-BED3-098DBF0AE0D0}" srcOrd="6" destOrd="0" presId="urn:microsoft.com/office/officeart/2008/layout/VerticalCurvedList"/>
    <dgm:cxn modelId="{F1AFD48B-559B-4EFC-B3B4-F6C3FE182CA0}" type="presParOf" srcId="{D77B7619-96A0-4885-BED3-098DBF0AE0D0}" destId="{B7D3DEEE-2ED6-405D-92F2-5E25FDD09DA6}" srcOrd="0" destOrd="0" presId="urn:microsoft.com/office/officeart/2008/layout/VerticalCurvedList"/>
    <dgm:cxn modelId="{A7E72A3D-AD89-4573-8256-2C2B9EBA1476}" type="presParOf" srcId="{15B7E1DD-565D-4ECA-AA28-55A033E48A5E}" destId="{05AB45B0-9188-4D95-A58A-DED8DF072C93}" srcOrd="7" destOrd="0" presId="urn:microsoft.com/office/officeart/2008/layout/VerticalCurvedList"/>
    <dgm:cxn modelId="{5B7D03F2-92F4-42E8-BB2E-E5882839497F}" type="presParOf" srcId="{15B7E1DD-565D-4ECA-AA28-55A033E48A5E}" destId="{91968E93-9107-466C-B69C-1097D51C9BCB}" srcOrd="8" destOrd="0" presId="urn:microsoft.com/office/officeart/2008/layout/VerticalCurvedList"/>
    <dgm:cxn modelId="{332DB03E-93C1-4C3B-B378-393FE0A32D83}" type="presParOf" srcId="{91968E93-9107-466C-B69C-1097D51C9BCB}" destId="{D8E23ECD-88D7-4A8D-A71E-D95F1AEE9E12}" srcOrd="0" destOrd="0" presId="urn:microsoft.com/office/officeart/2008/layout/VerticalCurvedList"/>
    <dgm:cxn modelId="{5E46C419-68E7-41BF-80D9-06D2AC1930E9}" type="presParOf" srcId="{15B7E1DD-565D-4ECA-AA28-55A033E48A5E}" destId="{8FE6F574-7D6A-4367-A465-6C00F6A275CD}" srcOrd="9" destOrd="0" presId="urn:microsoft.com/office/officeart/2008/layout/VerticalCurvedList"/>
    <dgm:cxn modelId="{9E9CCDDE-D9E8-4C99-B73A-3542A29CD3FD}" type="presParOf" srcId="{15B7E1DD-565D-4ECA-AA28-55A033E48A5E}" destId="{F80C66F2-B008-412D-BFC5-7F46054EF859}" srcOrd="10" destOrd="0" presId="urn:microsoft.com/office/officeart/2008/layout/VerticalCurvedList"/>
    <dgm:cxn modelId="{622D2B46-4680-4328-9207-793AF9BE2FC5}" type="presParOf" srcId="{F80C66F2-B008-412D-BFC5-7F46054EF859}" destId="{3DFDB8CB-9A21-4D63-8560-69F932E0CFF7}" srcOrd="0" destOrd="0" presId="urn:microsoft.com/office/officeart/2008/layout/VerticalCurvedList"/>
    <dgm:cxn modelId="{52FD0CC1-597C-4417-9676-3DFF240CC321}" type="presParOf" srcId="{15B7E1DD-565D-4ECA-AA28-55A033E48A5E}" destId="{4AB4CF85-0D74-47FC-9DFC-B82E8887F58C}" srcOrd="11" destOrd="0" presId="urn:microsoft.com/office/officeart/2008/layout/VerticalCurvedList"/>
    <dgm:cxn modelId="{C956C461-7A31-4F3F-B754-3C74303731F8}" type="presParOf" srcId="{15B7E1DD-565D-4ECA-AA28-55A033E48A5E}" destId="{64A96AA9-3539-4741-AC7E-EFC941470EE9}" srcOrd="12" destOrd="0" presId="urn:microsoft.com/office/officeart/2008/layout/VerticalCurvedList"/>
    <dgm:cxn modelId="{D16E1718-2BE4-4C82-A25D-E4DBFBD28B92}" type="presParOf" srcId="{64A96AA9-3539-4741-AC7E-EFC941470EE9}" destId="{1F553AF3-4FF4-4EDA-A7B2-8CA7D5F406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B67C3-98EF-40C7-9108-BCFE09335B87}">
      <dsp:nvSpPr>
        <dsp:cNvPr id="0" name=""/>
        <dsp:cNvSpPr/>
      </dsp:nvSpPr>
      <dsp:spPr>
        <a:xfrm>
          <a:off x="376449" y="216023"/>
          <a:ext cx="5366971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srgbClr val="002060"/>
              </a:solidFill>
            </a:rPr>
            <a:t>Introduction</a:t>
          </a:r>
          <a:endParaRPr lang="es-ES" sz="2500" kern="1200" dirty="0">
            <a:solidFill>
              <a:srgbClr val="002060"/>
            </a:solidFill>
          </a:endParaRPr>
        </a:p>
      </dsp:txBody>
      <dsp:txXfrm>
        <a:off x="376449" y="216023"/>
        <a:ext cx="5366971" cy="492765"/>
      </dsp:txXfrm>
    </dsp:sp>
    <dsp:sp modelId="{71276B69-DC1E-4927-B67B-E75819D584FE}">
      <dsp:nvSpPr>
        <dsp:cNvPr id="0" name=""/>
        <dsp:cNvSpPr/>
      </dsp:nvSpPr>
      <dsp:spPr>
        <a:xfrm>
          <a:off x="68470" y="184880"/>
          <a:ext cx="615956" cy="615956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45084-1377-46B0-9050-5062D9E26C5C}">
      <dsp:nvSpPr>
        <dsp:cNvPr id="0" name=""/>
        <dsp:cNvSpPr/>
      </dsp:nvSpPr>
      <dsp:spPr>
        <a:xfrm>
          <a:off x="781782" y="985530"/>
          <a:ext cx="4961638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srgbClr val="002060"/>
              </a:solidFill>
              <a:effectLst/>
            </a:rPr>
            <a:t>Objectives</a:t>
          </a:r>
          <a:endParaRPr lang="es-ES" sz="2500" kern="1200" dirty="0">
            <a:solidFill>
              <a:srgbClr val="002060"/>
            </a:solidFill>
            <a:effectLst/>
          </a:endParaRPr>
        </a:p>
      </dsp:txBody>
      <dsp:txXfrm>
        <a:off x="781782" y="985530"/>
        <a:ext cx="4961638" cy="492765"/>
      </dsp:txXfrm>
    </dsp:sp>
    <dsp:sp modelId="{2A3C0F89-668A-4C58-B797-80AFE76C1F1C}">
      <dsp:nvSpPr>
        <dsp:cNvPr id="0" name=""/>
        <dsp:cNvSpPr/>
      </dsp:nvSpPr>
      <dsp:spPr>
        <a:xfrm>
          <a:off x="473804" y="923934"/>
          <a:ext cx="615956" cy="615956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00CA9-3FA9-450A-8C90-872CDE9A85B1}">
      <dsp:nvSpPr>
        <dsp:cNvPr id="0" name=""/>
        <dsp:cNvSpPr/>
      </dsp:nvSpPr>
      <dsp:spPr>
        <a:xfrm>
          <a:off x="967130" y="1724584"/>
          <a:ext cx="4776290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srgbClr val="002060"/>
              </a:solidFill>
              <a:effectLst/>
            </a:rPr>
            <a:t>Polysaccharide</a:t>
          </a:r>
          <a:r>
            <a:rPr lang="es-ES" sz="2500" kern="1200" dirty="0" smtClean="0">
              <a:solidFill>
                <a:srgbClr val="002060"/>
              </a:solidFill>
              <a:effectLst/>
            </a:rPr>
            <a:t> </a:t>
          </a:r>
          <a:r>
            <a:rPr lang="es-ES" sz="2500" kern="1200" dirty="0" err="1" smtClean="0">
              <a:solidFill>
                <a:srgbClr val="002060"/>
              </a:solidFill>
              <a:effectLst/>
            </a:rPr>
            <a:t>hydrolysis</a:t>
          </a:r>
          <a:endParaRPr lang="es-ES" sz="2500" kern="1200" dirty="0">
            <a:solidFill>
              <a:srgbClr val="002060"/>
            </a:solidFill>
            <a:effectLst/>
          </a:endParaRPr>
        </a:p>
      </dsp:txBody>
      <dsp:txXfrm>
        <a:off x="967130" y="1724584"/>
        <a:ext cx="4776290" cy="492765"/>
      </dsp:txXfrm>
    </dsp:sp>
    <dsp:sp modelId="{B7D3DEEE-2ED6-405D-92F2-5E25FDD09DA6}">
      <dsp:nvSpPr>
        <dsp:cNvPr id="0" name=""/>
        <dsp:cNvSpPr/>
      </dsp:nvSpPr>
      <dsp:spPr>
        <a:xfrm>
          <a:off x="659152" y="1662988"/>
          <a:ext cx="615956" cy="615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AB45B0-9188-4D95-A58A-DED8DF072C93}">
      <dsp:nvSpPr>
        <dsp:cNvPr id="0" name=""/>
        <dsp:cNvSpPr/>
      </dsp:nvSpPr>
      <dsp:spPr>
        <a:xfrm>
          <a:off x="967130" y="2463170"/>
          <a:ext cx="4776290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srgbClr val="002060"/>
              </a:solidFill>
              <a:effectLst/>
            </a:rPr>
            <a:t>Protein</a:t>
          </a:r>
          <a:r>
            <a:rPr lang="es-ES" sz="2500" kern="1200" dirty="0" smtClean="0">
              <a:solidFill>
                <a:srgbClr val="002060"/>
              </a:solidFill>
              <a:effectLst/>
            </a:rPr>
            <a:t> </a:t>
          </a:r>
          <a:r>
            <a:rPr lang="es-ES" sz="2500" kern="1200" dirty="0" err="1" smtClean="0">
              <a:solidFill>
                <a:srgbClr val="002060"/>
              </a:solidFill>
              <a:effectLst/>
            </a:rPr>
            <a:t>hydrolysis</a:t>
          </a:r>
          <a:endParaRPr lang="es-ES" sz="2500" kern="1200" dirty="0">
            <a:solidFill>
              <a:srgbClr val="002060"/>
            </a:solidFill>
            <a:effectLst/>
          </a:endParaRPr>
        </a:p>
      </dsp:txBody>
      <dsp:txXfrm>
        <a:off x="967130" y="2463170"/>
        <a:ext cx="4776290" cy="492765"/>
      </dsp:txXfrm>
    </dsp:sp>
    <dsp:sp modelId="{D8E23ECD-88D7-4A8D-A71E-D95F1AEE9E12}">
      <dsp:nvSpPr>
        <dsp:cNvPr id="0" name=""/>
        <dsp:cNvSpPr/>
      </dsp:nvSpPr>
      <dsp:spPr>
        <a:xfrm>
          <a:off x="659152" y="2401574"/>
          <a:ext cx="615956" cy="615956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E6F574-7D6A-4367-A465-6C00F6A275CD}">
      <dsp:nvSpPr>
        <dsp:cNvPr id="0" name=""/>
        <dsp:cNvSpPr/>
      </dsp:nvSpPr>
      <dsp:spPr>
        <a:xfrm>
          <a:off x="781782" y="3202224"/>
          <a:ext cx="4961638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srgbClr val="002060"/>
              </a:solidFill>
              <a:effectLst/>
            </a:rPr>
            <a:t>Bioactivities</a:t>
          </a:r>
          <a:endParaRPr lang="es-ES" sz="2500" kern="1200" dirty="0">
            <a:solidFill>
              <a:srgbClr val="002060"/>
            </a:solidFill>
            <a:effectLst/>
          </a:endParaRPr>
        </a:p>
      </dsp:txBody>
      <dsp:txXfrm>
        <a:off x="781782" y="3202224"/>
        <a:ext cx="4961638" cy="492765"/>
      </dsp:txXfrm>
    </dsp:sp>
    <dsp:sp modelId="{3DFDB8CB-9A21-4D63-8560-69F932E0CFF7}">
      <dsp:nvSpPr>
        <dsp:cNvPr id="0" name=""/>
        <dsp:cNvSpPr/>
      </dsp:nvSpPr>
      <dsp:spPr>
        <a:xfrm>
          <a:off x="473804" y="3140628"/>
          <a:ext cx="615956" cy="615956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B4CF85-0D74-47FC-9DFC-B82E8887F58C}">
      <dsp:nvSpPr>
        <dsp:cNvPr id="0" name=""/>
        <dsp:cNvSpPr/>
      </dsp:nvSpPr>
      <dsp:spPr>
        <a:xfrm>
          <a:off x="376449" y="3941278"/>
          <a:ext cx="5366971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srgbClr val="002060"/>
              </a:solidFill>
              <a:effectLst/>
            </a:rPr>
            <a:t>Main</a:t>
          </a:r>
          <a:r>
            <a:rPr lang="es-ES" sz="2500" kern="1200" dirty="0" smtClean="0">
              <a:solidFill>
                <a:srgbClr val="002060"/>
              </a:solidFill>
              <a:effectLst/>
            </a:rPr>
            <a:t> </a:t>
          </a:r>
          <a:r>
            <a:rPr lang="es-ES" sz="2500" kern="1200" dirty="0" err="1" smtClean="0">
              <a:solidFill>
                <a:srgbClr val="002060"/>
              </a:solidFill>
              <a:effectLst/>
            </a:rPr>
            <a:t>deliverables</a:t>
          </a:r>
          <a:endParaRPr lang="es-ES" sz="2500" kern="1200" dirty="0">
            <a:solidFill>
              <a:srgbClr val="002060"/>
            </a:solidFill>
            <a:effectLst/>
          </a:endParaRPr>
        </a:p>
      </dsp:txBody>
      <dsp:txXfrm>
        <a:off x="376449" y="3941278"/>
        <a:ext cx="5366971" cy="492765"/>
      </dsp:txXfrm>
    </dsp:sp>
    <dsp:sp modelId="{1F553AF3-4FF4-4EDA-A7B2-8CA7D5F40615}">
      <dsp:nvSpPr>
        <dsp:cNvPr id="0" name=""/>
        <dsp:cNvSpPr/>
      </dsp:nvSpPr>
      <dsp:spPr>
        <a:xfrm>
          <a:off x="68470" y="3879683"/>
          <a:ext cx="615956" cy="615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5CE3-526F-4F81-908A-BB3794C8AD94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3285-F4E9-4BF0-91D3-670F1CB46B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9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9C5A-E610-4282-AF63-6C3AA957663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9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23/02/2017</a:t>
            </a:fld>
            <a:endParaRPr kumimoji="0"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 dirty="0"/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4889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8439" y="3099873"/>
            <a:ext cx="69762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2080" y="5318726"/>
            <a:ext cx="3888432" cy="4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 Canaria, 23 de febrero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2017</a:t>
            </a: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667560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00854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154" y="3100318"/>
            <a:ext cx="7310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Proyecto demostrativo y de transferencia tecnológica para ayudar a las empresas a desarrollar nuevos productos y procesos en el ámbito de la Biotecnología Azul de la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Macaronesia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CuadroTexto 7"/>
          <p:cNvSpPr txBox="1">
            <a:spLocks noChangeArrowheads="1"/>
          </p:cNvSpPr>
          <p:nvPr/>
        </p:nvSpPr>
        <p:spPr bwMode="auto">
          <a:xfrm>
            <a:off x="135326" y="5517232"/>
            <a:ext cx="4273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Entidades participantes beneficiarias y  de Terceros Países: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CuadroTexto 7"/>
          <p:cNvSpPr txBox="1">
            <a:spLocks noChangeArrowheads="1"/>
          </p:cNvSpPr>
          <p:nvPr/>
        </p:nvSpPr>
        <p:spPr bwMode="auto">
          <a:xfrm>
            <a:off x="107504" y="6093296"/>
            <a:ext cx="229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+mn-lt"/>
              </a:rPr>
              <a:t>P</a:t>
            </a:r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articipantes asociados: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4" name="73 Imagen" descr="C:\Users\eportillo\AppData\Local\Microsoft\Windows\Temporary Internet Files\Content.Word\ProyectosMAC-MACBIOBLUE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" y="360171"/>
            <a:ext cx="2009653" cy="6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74 CuadroTexto"/>
          <p:cNvSpPr txBox="1"/>
          <p:nvPr/>
        </p:nvSpPr>
        <p:spPr>
          <a:xfrm>
            <a:off x="195882" y="1359010"/>
            <a:ext cx="6799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Entidad: Universidade dos  Açores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Actividad 2.2.2.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Biocatálisis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(digestión de proteínas y polisacáridos) , caracterización de péptidos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bioactivos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partir de biomasa de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macroalgas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arribaziones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 su interés industrial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891" y="4931876"/>
            <a:ext cx="16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MAC/1.1b/086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3" name="36 Grupo"/>
          <p:cNvGrpSpPr/>
          <p:nvPr/>
        </p:nvGrpSpPr>
        <p:grpSpPr>
          <a:xfrm>
            <a:off x="7366" y="6274597"/>
            <a:ext cx="9101138" cy="568901"/>
            <a:chOff x="0" y="-37149"/>
            <a:chExt cx="9601200" cy="608649"/>
          </a:xfrm>
        </p:grpSpPr>
        <p:pic>
          <p:nvPicPr>
            <p:cNvPr id="4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5429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133350"/>
              <a:ext cx="790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33" y="47625"/>
              <a:ext cx="5429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64" y="142874"/>
              <a:ext cx="542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49" y="176212"/>
              <a:ext cx="7905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635" y="238125"/>
              <a:ext cx="790575" cy="1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132" y="180975"/>
              <a:ext cx="790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gráficos4"/>
            <p:cNvPicPr>
              <a:picLocks noChangeAspect="1"/>
            </p:cNvPicPr>
            <p:nvPr/>
          </p:nvPicPr>
          <p:blipFill>
            <a:blip r:embed="rId12">
              <a:lum/>
              <a:alphaModFix/>
            </a:blip>
            <a:srcRect/>
            <a:stretch>
              <a:fillRect/>
            </a:stretch>
          </p:blipFill>
          <p:spPr>
            <a:xfrm>
              <a:off x="6252254" y="133351"/>
              <a:ext cx="685800" cy="3524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82" name="Picture 21" descr="COAG Canarias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759" y="152401"/>
              <a:ext cx="790575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3" descr="logoubq_1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8313" y="-37149"/>
              <a:ext cx="466725" cy="46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5" descr="logo BRC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25" y="219075"/>
              <a:ext cx="790575" cy="219075"/>
            </a:xfrm>
            <a:prstGeom prst="rect">
              <a:avLst/>
            </a:prstGeom>
            <a:noFill/>
            <a:extLst/>
          </p:spPr>
        </p:pic>
      </p:grpSp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28" y="5823267"/>
            <a:ext cx="534206" cy="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47 Grupo"/>
          <p:cNvGrpSpPr>
            <a:grpSpLocks noChangeAspect="1"/>
          </p:cNvGrpSpPr>
          <p:nvPr/>
        </p:nvGrpSpPr>
        <p:grpSpPr>
          <a:xfrm>
            <a:off x="251520" y="5589240"/>
            <a:ext cx="6334146" cy="629921"/>
            <a:chOff x="0" y="0"/>
            <a:chExt cx="7203107" cy="716327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97" y="257409"/>
              <a:ext cx="1080000" cy="20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994" y="235841"/>
              <a:ext cx="1080000" cy="24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3615"/>
              <a:ext cx="1080000" cy="2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14" y="0"/>
              <a:ext cx="540000" cy="71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0" y="143269"/>
              <a:ext cx="66269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1" y="98915"/>
              <a:ext cx="1027233" cy="51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21" y="87510"/>
              <a:ext cx="468000" cy="54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18" y="88163"/>
              <a:ext cx="5196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0" y="5780993"/>
            <a:ext cx="407014" cy="3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16 Grupo"/>
          <p:cNvGrpSpPr/>
          <p:nvPr/>
        </p:nvGrpSpPr>
        <p:grpSpPr>
          <a:xfrm>
            <a:off x="4676182" y="260648"/>
            <a:ext cx="4276725" cy="747395"/>
            <a:chOff x="0" y="0"/>
            <a:chExt cx="7972425" cy="1333500"/>
          </a:xfrm>
        </p:grpSpPr>
        <p:pic>
          <p:nvPicPr>
            <p:cNvPr id="104" name="0 Imagen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25" y="257175"/>
              <a:ext cx="3924300" cy="1076325"/>
            </a:xfrm>
            <a:prstGeom prst="rect">
              <a:avLst/>
            </a:prstGeom>
          </p:spPr>
        </p:pic>
        <p:pic>
          <p:nvPicPr>
            <p:cNvPr id="105" name="0 Imagen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975"/>
              <a:ext cx="1152525" cy="1152525"/>
            </a:xfrm>
            <a:prstGeom prst="rect">
              <a:avLst/>
            </a:prstGeom>
          </p:spPr>
        </p:pic>
        <p:pic>
          <p:nvPicPr>
            <p:cNvPr id="106" name="0 Imagen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0"/>
              <a:ext cx="2095500" cy="13335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5687931"/>
            <a:ext cx="32829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29" y="1359238"/>
            <a:ext cx="2047899" cy="9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smtClean="0">
                <a:solidFill>
                  <a:srgbClr val="002060"/>
                </a:solidFill>
              </a:rPr>
              <a:t>Bioactivities</a:t>
            </a:r>
            <a:endParaRPr lang="pt-PT" sz="2400" b="1" smtClean="0"/>
          </a:p>
          <a:p>
            <a:endParaRPr lang="es-ES" dirty="0"/>
          </a:p>
        </p:txBody>
      </p:sp>
      <p:sp>
        <p:nvSpPr>
          <p:cNvPr id="6" name="Rectângulo 5"/>
          <p:cNvSpPr/>
          <p:nvPr/>
        </p:nvSpPr>
        <p:spPr>
          <a:xfrm>
            <a:off x="899592" y="1988840"/>
            <a:ext cx="6696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err="1" smtClean="0"/>
              <a:t>Insecticide</a:t>
            </a:r>
            <a:r>
              <a:rPr lang="es-ES" sz="2000" b="1" i="1" dirty="0" smtClean="0"/>
              <a:t>, </a:t>
            </a:r>
            <a:r>
              <a:rPr lang="es-ES" sz="2000" b="1" i="1" dirty="0" err="1" smtClean="0"/>
              <a:t>antifeedant</a:t>
            </a:r>
            <a:r>
              <a:rPr lang="es-ES" sz="2000" b="1" i="1" dirty="0" smtClean="0"/>
              <a:t>, </a:t>
            </a:r>
            <a:r>
              <a:rPr lang="es-ES" sz="2000" b="1" i="1" dirty="0" err="1" smtClean="0"/>
              <a:t>moluscicide</a:t>
            </a:r>
            <a:r>
              <a:rPr lang="es-ES" sz="2000" b="1" i="1" dirty="0" smtClean="0"/>
              <a:t>, </a:t>
            </a:r>
            <a:r>
              <a:rPr lang="es-ES" sz="2000" b="1" i="1" dirty="0" err="1" smtClean="0"/>
              <a:t>nematicide</a:t>
            </a:r>
            <a:r>
              <a:rPr lang="es-ES" sz="2000" b="1" i="1" dirty="0" smtClean="0"/>
              <a:t> </a:t>
            </a:r>
          </a:p>
          <a:p>
            <a:r>
              <a:rPr lang="es-ES" sz="2000" dirty="0" smtClean="0"/>
              <a:t>(</a:t>
            </a:r>
            <a:r>
              <a:rPr lang="es-ES" sz="2000" dirty="0" err="1" smtClean="0"/>
              <a:t>environmentally-friendly</a:t>
            </a:r>
            <a:r>
              <a:rPr lang="es-ES" sz="2000" dirty="0" smtClean="0"/>
              <a:t> </a:t>
            </a:r>
            <a:r>
              <a:rPr lang="es-ES" sz="2000" dirty="0" err="1" smtClean="0"/>
              <a:t>pesticides</a:t>
            </a:r>
            <a:r>
              <a:rPr lang="es-ES" sz="2000" dirty="0" smtClean="0"/>
              <a:t> / </a:t>
            </a:r>
            <a:r>
              <a:rPr lang="es-ES" sz="2000" dirty="0" err="1" smtClean="0"/>
              <a:t>repellants</a:t>
            </a:r>
            <a:r>
              <a:rPr lang="es-ES" sz="2000" dirty="0" smtClean="0"/>
              <a:t>)</a:t>
            </a:r>
          </a:p>
          <a:p>
            <a:endParaRPr lang="es-ES" sz="2000" dirty="0"/>
          </a:p>
          <a:p>
            <a:r>
              <a:rPr lang="es-ES" sz="2000" b="1" i="1" dirty="0" err="1" smtClean="0"/>
              <a:t>Angiotensin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Converting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Enzyme</a:t>
            </a:r>
            <a:r>
              <a:rPr lang="es-ES" sz="2000" b="1" i="1" dirty="0" smtClean="0"/>
              <a:t> II </a:t>
            </a:r>
            <a:r>
              <a:rPr lang="es-ES" sz="2000" b="1" i="1" dirty="0" err="1" smtClean="0"/>
              <a:t>inhibitors</a:t>
            </a:r>
            <a:r>
              <a:rPr lang="es-ES" sz="2000" b="1" i="1" dirty="0" smtClean="0"/>
              <a:t> </a:t>
            </a:r>
          </a:p>
          <a:p>
            <a:r>
              <a:rPr lang="es-ES" sz="2000" dirty="0" smtClean="0"/>
              <a:t>(</a:t>
            </a:r>
            <a:r>
              <a:rPr lang="es-ES" sz="2000" dirty="0" err="1" smtClean="0"/>
              <a:t>blood</a:t>
            </a:r>
            <a:r>
              <a:rPr lang="es-ES" sz="2000" dirty="0" smtClean="0"/>
              <a:t> </a:t>
            </a:r>
            <a:r>
              <a:rPr lang="es-ES" sz="2000" dirty="0" err="1" smtClean="0"/>
              <a:t>pressure</a:t>
            </a:r>
            <a:r>
              <a:rPr lang="es-ES" sz="2000" dirty="0" smtClean="0"/>
              <a:t> control)</a:t>
            </a:r>
          </a:p>
          <a:p>
            <a:endParaRPr lang="es-ES" sz="2000" dirty="0"/>
          </a:p>
          <a:p>
            <a:r>
              <a:rPr lang="es-ES" sz="2000" b="1" i="1" dirty="0" err="1" smtClean="0"/>
              <a:t>Cholinesterase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inhibitors</a:t>
            </a:r>
            <a:endParaRPr lang="es-ES" sz="2000" b="1" i="1" dirty="0" smtClean="0"/>
          </a:p>
          <a:p>
            <a:r>
              <a:rPr lang="es-ES" sz="2000" dirty="0" smtClean="0"/>
              <a:t>(</a:t>
            </a:r>
            <a:r>
              <a:rPr lang="es-ES" sz="2000" dirty="0" err="1" smtClean="0"/>
              <a:t>Alzheimer’s</a:t>
            </a:r>
            <a:r>
              <a:rPr lang="es-ES" sz="2000" dirty="0" smtClean="0"/>
              <a:t> </a:t>
            </a:r>
            <a:r>
              <a:rPr lang="es-ES" sz="2000" dirty="0" err="1" smtClean="0"/>
              <a:t>Disease</a:t>
            </a:r>
            <a:r>
              <a:rPr lang="es-ES" sz="2000" dirty="0" smtClean="0"/>
              <a:t> </a:t>
            </a:r>
            <a:r>
              <a:rPr lang="es-ES" sz="2000" dirty="0" err="1" smtClean="0"/>
              <a:t>therapy</a:t>
            </a:r>
            <a:r>
              <a:rPr lang="es-ES" sz="2000" dirty="0" smtClean="0"/>
              <a:t>)</a:t>
            </a:r>
            <a:endParaRPr lang="es-ES" sz="2000" dirty="0"/>
          </a:p>
          <a:p>
            <a:endParaRPr lang="es-E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666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484784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/>
              <a:t>Main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Deliverables</a:t>
            </a:r>
            <a:r>
              <a:rPr lang="pt-PT" sz="2400" b="1" dirty="0" smtClean="0"/>
              <a:t> </a:t>
            </a:r>
            <a:endParaRPr lang="pt-PT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52666" y="2276872"/>
            <a:ext cx="75239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3 </a:t>
            </a:r>
            <a:r>
              <a:rPr lang="pt-PT" sz="2400" dirty="0" err="1" smtClean="0"/>
              <a:t>patents</a:t>
            </a:r>
            <a:r>
              <a:rPr lang="pt-PT" sz="2400" dirty="0" smtClean="0"/>
              <a:t> for </a:t>
            </a:r>
            <a:r>
              <a:rPr lang="pt-PT" sz="2400" dirty="0" err="1" smtClean="0"/>
              <a:t>bioactive</a:t>
            </a:r>
            <a:r>
              <a:rPr lang="pt-PT" sz="2400" dirty="0" smtClean="0"/>
              <a:t> </a:t>
            </a:r>
            <a:r>
              <a:rPr lang="pt-PT" sz="2400" dirty="0" err="1" smtClean="0"/>
              <a:t>peptides</a:t>
            </a:r>
            <a:r>
              <a:rPr lang="pt-PT" sz="2400" dirty="0" smtClean="0"/>
              <a:t>  and/</a:t>
            </a:r>
            <a:r>
              <a:rPr lang="pt-PT" sz="2400" dirty="0" err="1" smtClean="0"/>
              <a:t>or</a:t>
            </a:r>
            <a:r>
              <a:rPr lang="pt-PT" sz="2400" dirty="0" smtClean="0"/>
              <a:t> </a:t>
            </a:r>
            <a:r>
              <a:rPr lang="pt-PT" sz="2400" dirty="0" err="1" smtClean="0"/>
              <a:t>polysaccharides</a:t>
            </a:r>
            <a:endParaRPr lang="pt-P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 smtClean="0"/>
              <a:t>Extraction</a:t>
            </a:r>
            <a:r>
              <a:rPr lang="pt-PT" sz="2400" dirty="0" smtClean="0"/>
              <a:t> &amp; </a:t>
            </a:r>
            <a:r>
              <a:rPr lang="pt-PT" sz="2400" dirty="0" err="1" smtClean="0"/>
              <a:t>separation</a:t>
            </a:r>
            <a:r>
              <a:rPr lang="pt-PT" sz="2400" dirty="0" smtClean="0"/>
              <a:t> </a:t>
            </a:r>
            <a:r>
              <a:rPr lang="pt-PT" sz="2400" dirty="0" err="1" smtClean="0"/>
              <a:t>process</a:t>
            </a:r>
            <a:r>
              <a:rPr lang="pt-PT" sz="2400" dirty="0"/>
              <a:t> </a:t>
            </a:r>
            <a:r>
              <a:rPr lang="pt-PT" sz="2400" dirty="0" smtClean="0"/>
              <a:t>for </a:t>
            </a:r>
            <a:r>
              <a:rPr lang="pt-PT" sz="2400" dirty="0" err="1" smtClean="0"/>
              <a:t>industry</a:t>
            </a:r>
            <a:endParaRPr lang="pt-P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Manual of </a:t>
            </a:r>
            <a:r>
              <a:rPr lang="pt-PT" sz="2400" dirty="0" err="1" smtClean="0"/>
              <a:t>technical</a:t>
            </a:r>
            <a:r>
              <a:rPr lang="pt-PT" sz="2400" dirty="0" smtClean="0"/>
              <a:t> </a:t>
            </a:r>
            <a:r>
              <a:rPr lang="pt-PT" sz="2400" dirty="0" err="1" smtClean="0"/>
              <a:t>procedures</a:t>
            </a:r>
            <a:r>
              <a:rPr lang="pt-PT" sz="2400" dirty="0" smtClean="0"/>
              <a:t> for </a:t>
            </a:r>
            <a:r>
              <a:rPr lang="pt-PT" sz="2400" dirty="0" err="1" smtClean="0"/>
              <a:t>industry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7125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3744416" cy="420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s-E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088744866"/>
              </p:ext>
            </p:extLst>
          </p:nvPr>
        </p:nvGraphicFramePr>
        <p:xfrm>
          <a:off x="1403648" y="1196752"/>
          <a:ext cx="580834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err="1" smtClean="0"/>
              <a:t>Introduction</a:t>
            </a:r>
            <a:endParaRPr lang="es-ES" sz="2400" b="1" dirty="0" smtClean="0"/>
          </a:p>
          <a:p>
            <a:r>
              <a:rPr lang="es-ES" sz="2400" dirty="0" err="1" smtClean="0"/>
              <a:t>Macroalgae</a:t>
            </a:r>
            <a:r>
              <a:rPr lang="es-ES" sz="2400" dirty="0" smtClean="0"/>
              <a:t> </a:t>
            </a:r>
            <a:r>
              <a:rPr lang="es-ES" sz="2400" dirty="0" err="1" smtClean="0"/>
              <a:t>wrack</a:t>
            </a:r>
            <a:r>
              <a:rPr lang="es-ES" sz="2400" dirty="0"/>
              <a:t> (</a:t>
            </a:r>
            <a:r>
              <a:rPr lang="es-ES" sz="2400" dirty="0" err="1"/>
              <a:t>port</a:t>
            </a:r>
            <a:r>
              <a:rPr lang="es-ES" sz="2400" dirty="0"/>
              <a:t>. “</a:t>
            </a:r>
            <a:r>
              <a:rPr lang="es-ES" sz="2400" dirty="0" err="1"/>
              <a:t>arrojamentos</a:t>
            </a:r>
            <a:r>
              <a:rPr lang="es-ES" sz="2400" dirty="0" smtClean="0"/>
              <a:t>”, </a:t>
            </a:r>
            <a:r>
              <a:rPr lang="es-ES" sz="2400" dirty="0" err="1" smtClean="0"/>
              <a:t>cast</a:t>
            </a:r>
            <a:r>
              <a:rPr lang="es-ES" sz="2400" dirty="0" smtClean="0"/>
              <a:t> . “</a:t>
            </a:r>
            <a:r>
              <a:rPr lang="es-ES" sz="2400" dirty="0" err="1" smtClean="0"/>
              <a:t>arribaziones</a:t>
            </a:r>
            <a:r>
              <a:rPr lang="es-ES" sz="2400" dirty="0" smtClean="0"/>
              <a:t>”)</a:t>
            </a:r>
          </a:p>
          <a:p>
            <a:pPr lvl="1"/>
            <a:r>
              <a:rPr lang="es-ES" sz="2000" dirty="0" err="1" smtClean="0"/>
              <a:t>Significant</a:t>
            </a:r>
            <a:r>
              <a:rPr lang="es-ES" sz="2000" dirty="0" smtClean="0"/>
              <a:t> in  </a:t>
            </a:r>
            <a:r>
              <a:rPr lang="es-ES" sz="2000" dirty="0" err="1" smtClean="0"/>
              <a:t>Canary</a:t>
            </a:r>
            <a:r>
              <a:rPr lang="es-ES" sz="2000" dirty="0" smtClean="0"/>
              <a:t> </a:t>
            </a:r>
            <a:r>
              <a:rPr lang="es-ES" sz="2000" dirty="0" err="1" smtClean="0"/>
              <a:t>islands</a:t>
            </a:r>
            <a:r>
              <a:rPr lang="es-ES" sz="2000" dirty="0" smtClean="0"/>
              <a:t>, in Azores </a:t>
            </a:r>
            <a:r>
              <a:rPr lang="es-ES" sz="2000" dirty="0" err="1" smtClean="0"/>
              <a:t>less</a:t>
            </a:r>
            <a:r>
              <a:rPr lang="es-ES" sz="2000" dirty="0" smtClean="0"/>
              <a:t> </a:t>
            </a:r>
            <a:r>
              <a:rPr lang="es-ES" sz="2000" dirty="0" err="1" smtClean="0"/>
              <a:t>common</a:t>
            </a:r>
            <a:r>
              <a:rPr lang="es-ES" sz="2000" dirty="0" smtClean="0"/>
              <a:t>, </a:t>
            </a:r>
            <a:r>
              <a:rPr lang="es-ES" sz="2000" dirty="0" err="1" smtClean="0"/>
              <a:t>inexistent</a:t>
            </a:r>
            <a:r>
              <a:rPr lang="es-ES" sz="2000" dirty="0" smtClean="0"/>
              <a:t> in Madeira.</a:t>
            </a:r>
          </a:p>
          <a:p>
            <a:pPr lvl="1"/>
            <a:endParaRPr lang="es-ES" sz="2000" dirty="0"/>
          </a:p>
          <a:p>
            <a:pPr marL="457200" lvl="1" indent="0">
              <a:buNone/>
            </a:pP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2" b="3892"/>
          <a:stretch/>
        </p:blipFill>
        <p:spPr bwMode="auto">
          <a:xfrm>
            <a:off x="735694" y="2913539"/>
            <a:ext cx="3312368" cy="24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67944" y="3109695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/>
              <a:t>Azores</a:t>
            </a:r>
            <a:r>
              <a:rPr lang="pt-PT" sz="2000" dirty="0" smtClean="0"/>
              <a:t> – S. Maria &amp; Pico</a:t>
            </a:r>
          </a:p>
          <a:p>
            <a:r>
              <a:rPr lang="pt-PT" sz="2000" i="1" dirty="0" err="1" smtClean="0"/>
              <a:t>Sargassum</a:t>
            </a:r>
            <a:r>
              <a:rPr lang="pt-PT" sz="2000" dirty="0" smtClean="0"/>
              <a:t>, </a:t>
            </a:r>
            <a:r>
              <a:rPr lang="pt-PT" sz="2000" i="1" dirty="0" err="1" smtClean="0"/>
              <a:t>Dictyota</a:t>
            </a:r>
            <a:r>
              <a:rPr lang="pt-PT" sz="2000" dirty="0" smtClean="0"/>
              <a:t>, </a:t>
            </a:r>
            <a:r>
              <a:rPr lang="pt-PT" sz="2000" i="1" dirty="0" err="1" smtClean="0"/>
              <a:t>Asparagopsis</a:t>
            </a:r>
            <a:r>
              <a:rPr lang="pt-PT" sz="2000" dirty="0" smtClean="0"/>
              <a:t>, </a:t>
            </a:r>
            <a:r>
              <a:rPr lang="pt-PT" sz="2000" i="1" dirty="0" err="1" smtClean="0"/>
              <a:t>Colpomenia</a:t>
            </a:r>
            <a:r>
              <a:rPr lang="pt-PT" sz="2000" dirty="0" smtClean="0"/>
              <a:t> &amp; </a:t>
            </a:r>
            <a:r>
              <a:rPr lang="pt-PT" sz="2000" dirty="0" err="1" smtClean="0"/>
              <a:t>other</a:t>
            </a:r>
            <a:r>
              <a:rPr lang="pt-PT" sz="2000" dirty="0" smtClean="0"/>
              <a:t> </a:t>
            </a:r>
            <a:r>
              <a:rPr lang="pt-PT" sz="2000" dirty="0" err="1" smtClean="0"/>
              <a:t>fragile</a:t>
            </a:r>
            <a:r>
              <a:rPr lang="pt-PT" sz="2000" dirty="0" smtClean="0"/>
              <a:t> </a:t>
            </a:r>
            <a:r>
              <a:rPr lang="pt-PT" sz="2000" dirty="0" err="1" smtClean="0"/>
              <a:t>Rhodophyta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67944" y="4387635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err="1" smtClean="0"/>
              <a:t>Cystoseira</a:t>
            </a:r>
            <a:r>
              <a:rPr lang="pt-PT" sz="2000" dirty="0" smtClean="0"/>
              <a:t> &amp; </a:t>
            </a:r>
            <a:r>
              <a:rPr lang="pt-PT" sz="2000" dirty="0" err="1" smtClean="0"/>
              <a:t>other</a:t>
            </a:r>
            <a:r>
              <a:rPr lang="pt-PT" sz="2000" dirty="0" smtClean="0"/>
              <a:t> </a:t>
            </a:r>
            <a:r>
              <a:rPr lang="pt-PT" sz="2000" dirty="0" err="1" smtClean="0"/>
              <a:t>intertidal</a:t>
            </a:r>
            <a:r>
              <a:rPr lang="pt-PT" sz="2000" dirty="0" smtClean="0"/>
              <a:t> </a:t>
            </a:r>
            <a:r>
              <a:rPr lang="pt-PT" sz="2000" dirty="0" err="1" smtClean="0"/>
              <a:t>species</a:t>
            </a:r>
            <a:r>
              <a:rPr lang="pt-PT" sz="2000" dirty="0" smtClean="0"/>
              <a:t> </a:t>
            </a:r>
            <a:r>
              <a:rPr lang="pt-PT" sz="2000" dirty="0" err="1" smtClean="0"/>
              <a:t>also</a:t>
            </a:r>
            <a:r>
              <a:rPr lang="pt-PT" sz="2000" dirty="0" smtClean="0"/>
              <a:t> </a:t>
            </a:r>
            <a:r>
              <a:rPr lang="pt-PT" sz="2000" dirty="0" err="1" smtClean="0"/>
              <a:t>interesting</a:t>
            </a:r>
            <a:r>
              <a:rPr lang="pt-PT" sz="2000" dirty="0" smtClean="0"/>
              <a:t> as </a:t>
            </a:r>
            <a:r>
              <a:rPr lang="pt-PT" sz="2000" dirty="0" err="1" smtClean="0"/>
              <a:t>sources</a:t>
            </a:r>
            <a:r>
              <a:rPr lang="pt-PT" sz="2000" dirty="0" smtClean="0"/>
              <a:t> of </a:t>
            </a:r>
            <a:r>
              <a:rPr lang="pt-PT" sz="2000" dirty="0" err="1" smtClean="0"/>
              <a:t>added-value</a:t>
            </a:r>
            <a:r>
              <a:rPr lang="pt-PT" sz="2000" dirty="0" smtClean="0"/>
              <a:t> </a:t>
            </a:r>
            <a:r>
              <a:rPr lang="pt-PT" sz="2000" dirty="0" err="1" smtClean="0"/>
              <a:t>compounds</a:t>
            </a:r>
            <a:r>
              <a:rPr lang="pt-PT" sz="2000" dirty="0"/>
              <a:t> </a:t>
            </a:r>
            <a:r>
              <a:rPr lang="pt-PT" sz="2000" dirty="0" smtClean="0"/>
              <a:t>(</a:t>
            </a:r>
            <a:r>
              <a:rPr lang="pt-PT" sz="2000" dirty="0" err="1" smtClean="0"/>
              <a:t>previous</a:t>
            </a:r>
            <a:r>
              <a:rPr lang="pt-PT" sz="2000" dirty="0" smtClean="0"/>
              <a:t> </a:t>
            </a:r>
            <a:r>
              <a:rPr lang="pt-PT" sz="2000" dirty="0" err="1" smtClean="0"/>
              <a:t>studies</a:t>
            </a:r>
            <a:r>
              <a:rPr lang="pt-PT" sz="2000" dirty="0" smtClean="0"/>
              <a:t> </a:t>
            </a:r>
            <a:r>
              <a:rPr lang="pt-PT" sz="2000" dirty="0" err="1" smtClean="0"/>
              <a:t>from</a:t>
            </a:r>
            <a:r>
              <a:rPr lang="pt-PT" sz="2000" dirty="0" smtClean="0"/>
              <a:t> </a:t>
            </a:r>
            <a:r>
              <a:rPr lang="pt-PT" sz="2000" dirty="0" err="1" smtClean="0"/>
              <a:t>our</a:t>
            </a:r>
            <a:r>
              <a:rPr lang="pt-PT" sz="2000" dirty="0" smtClean="0"/>
              <a:t> </a:t>
            </a:r>
            <a:r>
              <a:rPr lang="pt-PT" sz="2000" dirty="0" err="1" smtClean="0"/>
              <a:t>group</a:t>
            </a:r>
            <a:r>
              <a:rPr lang="pt-PT" sz="2000" dirty="0" smtClean="0"/>
              <a:t>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253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err="1" smtClean="0"/>
              <a:t>Objectives</a:t>
            </a:r>
            <a:r>
              <a:rPr lang="es-ES" sz="2400" b="1" dirty="0" smtClean="0"/>
              <a:t> </a:t>
            </a:r>
          </a:p>
          <a:p>
            <a:pPr marL="0" indent="0">
              <a:buNone/>
            </a:pPr>
            <a:endParaRPr lang="es-ES" sz="2400" b="1" dirty="0"/>
          </a:p>
          <a:p>
            <a:r>
              <a:rPr lang="es-ES" sz="2400" dirty="0" err="1" smtClean="0"/>
              <a:t>Identify</a:t>
            </a:r>
            <a:r>
              <a:rPr lang="es-ES" sz="2400" dirty="0" smtClean="0"/>
              <a:t> </a:t>
            </a:r>
            <a:r>
              <a:rPr lang="es-ES" sz="2400" dirty="0" err="1" smtClean="0"/>
              <a:t>bioactive</a:t>
            </a:r>
            <a:r>
              <a:rPr lang="es-ES" sz="2400" dirty="0" smtClean="0"/>
              <a:t> </a:t>
            </a:r>
            <a:r>
              <a:rPr lang="es-ES" sz="2400" dirty="0" err="1" smtClean="0"/>
              <a:t>algal</a:t>
            </a:r>
            <a:r>
              <a:rPr lang="es-ES" sz="2400" dirty="0" smtClean="0"/>
              <a:t> </a:t>
            </a:r>
            <a:r>
              <a:rPr lang="es-ES" sz="2400" dirty="0" err="1" smtClean="0"/>
              <a:t>peptides</a:t>
            </a:r>
            <a:r>
              <a:rPr lang="es-ES" sz="2400" dirty="0" smtClean="0"/>
              <a:t> and /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poly</a:t>
            </a:r>
            <a:r>
              <a:rPr lang="es-ES" sz="2400" dirty="0" smtClean="0"/>
              <a:t> (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oligo</a:t>
            </a:r>
            <a:r>
              <a:rPr lang="es-ES" sz="2400" dirty="0" smtClean="0"/>
              <a:t>) </a:t>
            </a:r>
            <a:r>
              <a:rPr lang="es-ES" sz="2400" dirty="0" err="1" smtClean="0"/>
              <a:t>sacccharides</a:t>
            </a:r>
            <a:r>
              <a:rPr lang="es-ES" sz="2400" dirty="0" smtClean="0"/>
              <a:t>,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pharmacological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biotechnological</a:t>
            </a:r>
            <a:r>
              <a:rPr lang="es-ES" sz="2400" dirty="0" smtClean="0"/>
              <a:t> </a:t>
            </a:r>
            <a:r>
              <a:rPr lang="es-ES" sz="2400" dirty="0" err="1" smtClean="0"/>
              <a:t>application</a:t>
            </a:r>
            <a:endParaRPr lang="es-ES" sz="2400" dirty="0"/>
          </a:p>
          <a:p>
            <a:r>
              <a:rPr lang="es-ES" sz="2400" dirty="0" err="1" smtClean="0"/>
              <a:t>Characterize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molecules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action</a:t>
            </a:r>
            <a:r>
              <a:rPr lang="es-ES" sz="2400" dirty="0" smtClean="0"/>
              <a:t> </a:t>
            </a:r>
            <a:r>
              <a:rPr lang="es-ES" sz="2400" dirty="0" err="1" smtClean="0"/>
              <a:t>mechanism</a:t>
            </a:r>
            <a:endParaRPr lang="es-ES" sz="2400" dirty="0" smtClean="0"/>
          </a:p>
          <a:p>
            <a:r>
              <a:rPr lang="es-ES" sz="2400" dirty="0" err="1" smtClean="0"/>
              <a:t>Optimize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r>
              <a:rPr lang="es-ES" sz="2400" dirty="0" smtClean="0"/>
              <a:t>, </a:t>
            </a:r>
            <a:r>
              <a:rPr lang="es-ES" sz="2400" dirty="0" err="1" smtClean="0"/>
              <a:t>separation</a:t>
            </a:r>
            <a:r>
              <a:rPr lang="es-ES" sz="2400" dirty="0" smtClean="0"/>
              <a:t> and </a:t>
            </a:r>
            <a:r>
              <a:rPr lang="es-ES" sz="2400" dirty="0" err="1" smtClean="0"/>
              <a:t>purification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industrial use</a:t>
            </a:r>
          </a:p>
          <a:p>
            <a:r>
              <a:rPr lang="es-ES" sz="2400" dirty="0" smtClean="0"/>
              <a:t>Transfer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to </a:t>
            </a:r>
            <a:r>
              <a:rPr lang="es-ES" sz="2400" dirty="0" err="1" smtClean="0"/>
              <a:t>Industry</a:t>
            </a:r>
            <a:r>
              <a:rPr lang="es-ES" sz="2400" dirty="0" smtClean="0"/>
              <a:t> / </a:t>
            </a:r>
            <a:r>
              <a:rPr lang="es-ES" sz="2400" dirty="0" err="1" smtClean="0"/>
              <a:t>SMEs</a:t>
            </a: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0913" y="980728"/>
            <a:ext cx="758345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err="1" smtClean="0"/>
              <a:t>Polysaccharide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hydrolysis</a:t>
            </a:r>
            <a:r>
              <a:rPr lang="es-ES" sz="2400" b="1" dirty="0" smtClean="0"/>
              <a:t>:</a:t>
            </a:r>
          </a:p>
          <a:p>
            <a:endParaRPr lang="es-ES" sz="2400" dirty="0"/>
          </a:p>
          <a:p>
            <a:r>
              <a:rPr lang="es-ES" sz="2400" dirty="0" err="1" smtClean="0"/>
              <a:t>Macroalgae</a:t>
            </a:r>
            <a:r>
              <a:rPr lang="es-ES" sz="2400" dirty="0" smtClean="0"/>
              <a:t> </a:t>
            </a:r>
            <a:r>
              <a:rPr lang="es-ES" sz="2400" dirty="0" err="1" smtClean="0"/>
              <a:t>polysaccharides</a:t>
            </a:r>
            <a:r>
              <a:rPr lang="es-ES" sz="2400" dirty="0" smtClean="0"/>
              <a:t>  (</a:t>
            </a:r>
            <a:r>
              <a:rPr lang="es-ES" sz="2400" dirty="0" err="1" smtClean="0"/>
              <a:t>ulvans</a:t>
            </a:r>
            <a:r>
              <a:rPr lang="es-ES" sz="2400" dirty="0" smtClean="0"/>
              <a:t>, </a:t>
            </a:r>
            <a:r>
              <a:rPr lang="es-ES" sz="2400" dirty="0" err="1" smtClean="0"/>
              <a:t>fucoidans</a:t>
            </a:r>
            <a:r>
              <a:rPr lang="es-ES" sz="2400" dirty="0" smtClean="0"/>
              <a:t> &amp; </a:t>
            </a:r>
            <a:r>
              <a:rPr lang="es-ES" sz="2400" dirty="0" err="1" smtClean="0"/>
              <a:t>others</a:t>
            </a:r>
            <a:r>
              <a:rPr lang="es-ES" sz="2400" dirty="0" smtClean="0"/>
              <a:t>) – </a:t>
            </a:r>
            <a:r>
              <a:rPr lang="es-ES" sz="2400" dirty="0" err="1" smtClean="0"/>
              <a:t>need</a:t>
            </a:r>
            <a:r>
              <a:rPr lang="es-ES" sz="2400" dirty="0" smtClean="0"/>
              <a:t> </a:t>
            </a:r>
            <a:r>
              <a:rPr lang="es-ES" sz="2400" dirty="0" err="1" smtClean="0"/>
              <a:t>specific</a:t>
            </a:r>
            <a:r>
              <a:rPr lang="es-ES" sz="2400" dirty="0" smtClean="0"/>
              <a:t> </a:t>
            </a:r>
            <a:r>
              <a:rPr lang="es-ES" sz="2400" dirty="0" err="1" smtClean="0"/>
              <a:t>hydrolyzing</a:t>
            </a:r>
            <a:r>
              <a:rPr lang="es-ES" sz="2400" dirty="0" smtClean="0"/>
              <a:t> </a:t>
            </a:r>
            <a:r>
              <a:rPr lang="es-ES" sz="2400" dirty="0" err="1" smtClean="0"/>
              <a:t>enzymes</a:t>
            </a:r>
            <a:r>
              <a:rPr lang="es-ES" sz="2400" dirty="0" smtClean="0"/>
              <a:t> (ex.,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bacterial</a:t>
            </a:r>
            <a:r>
              <a:rPr lang="es-ES" sz="2400" dirty="0" smtClean="0"/>
              <a:t> </a:t>
            </a:r>
            <a:r>
              <a:rPr lang="es-ES" sz="2400" dirty="0" err="1" smtClean="0"/>
              <a:t>symbionts</a:t>
            </a:r>
            <a:r>
              <a:rPr lang="es-ES" sz="2400" dirty="0" smtClean="0"/>
              <a:t> of </a:t>
            </a:r>
            <a:r>
              <a:rPr lang="es-ES" sz="2400" dirty="0" err="1" smtClean="0"/>
              <a:t>herbivorous</a:t>
            </a:r>
            <a:r>
              <a:rPr lang="es-ES" sz="2400" dirty="0" smtClean="0"/>
              <a:t>  marine </a:t>
            </a:r>
            <a:r>
              <a:rPr lang="es-ES" sz="2400" dirty="0" err="1" smtClean="0"/>
              <a:t>organisms</a:t>
            </a:r>
            <a:r>
              <a:rPr lang="es-ES" sz="2400" dirty="0" smtClean="0"/>
              <a:t> )</a:t>
            </a:r>
          </a:p>
          <a:p>
            <a:endParaRPr lang="es-ES" sz="2400" dirty="0" smtClean="0"/>
          </a:p>
          <a:p>
            <a:pPr lvl="1"/>
            <a:r>
              <a:rPr lang="es-ES" sz="2000" dirty="0" err="1" smtClean="0"/>
              <a:t>Isolation</a:t>
            </a:r>
            <a:r>
              <a:rPr lang="es-ES" sz="2000" dirty="0" smtClean="0"/>
              <a:t> of bacteria </a:t>
            </a:r>
            <a:r>
              <a:rPr lang="es-ES" sz="2000" dirty="0" err="1" smtClean="0"/>
              <a:t>from</a:t>
            </a:r>
            <a:r>
              <a:rPr lang="es-ES" sz="2000" dirty="0"/>
              <a:t> </a:t>
            </a:r>
            <a:r>
              <a:rPr lang="es-ES" sz="2000" i="1" dirty="0" err="1"/>
              <a:t>Paracentrotus</a:t>
            </a:r>
            <a:r>
              <a:rPr lang="es-ES" sz="2000" i="1" dirty="0"/>
              <a:t> </a:t>
            </a:r>
            <a:r>
              <a:rPr lang="es-ES" sz="2000" i="1" dirty="0" err="1"/>
              <a:t>lividus</a:t>
            </a:r>
            <a:r>
              <a:rPr lang="es-ES" sz="2000" i="1" dirty="0"/>
              <a:t> </a:t>
            </a:r>
            <a:r>
              <a:rPr lang="es-ES" sz="2000" dirty="0"/>
              <a:t>, </a:t>
            </a:r>
            <a:r>
              <a:rPr lang="es-ES" sz="2000" dirty="0" err="1"/>
              <a:t>Sphaerechinus</a:t>
            </a:r>
            <a:r>
              <a:rPr lang="es-ES" sz="2000" dirty="0"/>
              <a:t> </a:t>
            </a:r>
            <a:r>
              <a:rPr lang="es-ES" sz="2000" dirty="0" err="1"/>
              <a:t>sp</a:t>
            </a:r>
            <a:r>
              <a:rPr lang="es-ES" sz="2000" dirty="0"/>
              <a:t>,  </a:t>
            </a:r>
            <a:r>
              <a:rPr lang="es-ES" sz="2000" i="1" dirty="0" err="1"/>
              <a:t>Arbacea</a:t>
            </a:r>
            <a:r>
              <a:rPr lang="es-ES" sz="2000" i="1" dirty="0"/>
              <a:t> </a:t>
            </a:r>
            <a:r>
              <a:rPr lang="es-ES" sz="2000" i="1" dirty="0" err="1" smtClean="0"/>
              <a:t>lixula</a:t>
            </a:r>
            <a:endParaRPr lang="es-ES" sz="2000" i="1" dirty="0" smtClean="0"/>
          </a:p>
          <a:p>
            <a:pPr lvl="1"/>
            <a:r>
              <a:rPr lang="es-ES" sz="2000" dirty="0" err="1" smtClean="0"/>
              <a:t>Algal</a:t>
            </a:r>
            <a:r>
              <a:rPr lang="es-ES" sz="2000" dirty="0" smtClean="0"/>
              <a:t> </a:t>
            </a:r>
            <a:r>
              <a:rPr lang="es-ES" sz="2000" dirty="0" err="1" smtClean="0"/>
              <a:t>lysis</a:t>
            </a:r>
            <a:r>
              <a:rPr lang="es-ES" sz="2000" dirty="0" smtClean="0"/>
              <a:t> </a:t>
            </a:r>
            <a:r>
              <a:rPr lang="es-ES" sz="2000" dirty="0" err="1" smtClean="0"/>
              <a:t>studies</a:t>
            </a:r>
            <a:r>
              <a:rPr lang="es-ES" sz="2000" dirty="0" smtClean="0"/>
              <a:t> (</a:t>
            </a:r>
            <a:r>
              <a:rPr lang="es-ES" sz="2000" dirty="0" err="1" smtClean="0"/>
              <a:t>models</a:t>
            </a:r>
            <a:r>
              <a:rPr lang="es-ES" sz="2000" dirty="0"/>
              <a:t>: </a:t>
            </a:r>
            <a:r>
              <a:rPr lang="es-ES" sz="2000" i="1" dirty="0" err="1"/>
              <a:t>Fucus</a:t>
            </a:r>
            <a:r>
              <a:rPr lang="es-ES" sz="2000" dirty="0"/>
              <a:t>, </a:t>
            </a:r>
            <a:r>
              <a:rPr lang="es-ES" sz="2000" i="1" dirty="0"/>
              <a:t>Ulva</a:t>
            </a:r>
            <a:r>
              <a:rPr lang="es-ES" sz="2000" dirty="0"/>
              <a:t>, </a:t>
            </a:r>
            <a:r>
              <a:rPr lang="es-ES" sz="2000" i="1" dirty="0" err="1"/>
              <a:t>Gelidium</a:t>
            </a:r>
            <a:r>
              <a:rPr lang="es-ES" sz="2000" dirty="0"/>
              <a:t> </a:t>
            </a:r>
            <a:r>
              <a:rPr lang="es-ES" sz="2000" dirty="0" smtClean="0"/>
              <a:t>)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isolated</a:t>
            </a:r>
            <a:r>
              <a:rPr lang="es-ES" sz="2000" dirty="0" smtClean="0"/>
              <a:t>  bacteria</a:t>
            </a:r>
          </a:p>
          <a:p>
            <a:pPr lvl="1"/>
            <a:r>
              <a:rPr lang="es-ES" sz="2000" dirty="0" err="1" smtClean="0"/>
              <a:t>Metagenomic</a:t>
            </a:r>
            <a:r>
              <a:rPr lang="es-ES" sz="2000" dirty="0" smtClean="0"/>
              <a:t> </a:t>
            </a:r>
            <a:r>
              <a:rPr lang="es-ES" sz="2000" dirty="0" err="1" smtClean="0"/>
              <a:t>study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these</a:t>
            </a:r>
            <a:r>
              <a:rPr lang="es-ES" sz="2000" dirty="0" smtClean="0"/>
              <a:t> and </a:t>
            </a:r>
            <a:r>
              <a:rPr lang="es-ES" sz="2000" dirty="0" err="1" smtClean="0"/>
              <a:t>other</a:t>
            </a:r>
            <a:r>
              <a:rPr lang="es-ES" sz="2000" dirty="0" smtClean="0"/>
              <a:t> </a:t>
            </a:r>
            <a:r>
              <a:rPr lang="es-ES" sz="2000" dirty="0" err="1" smtClean="0"/>
              <a:t>bacterial</a:t>
            </a:r>
            <a:r>
              <a:rPr lang="es-ES" sz="2000" dirty="0" smtClean="0"/>
              <a:t> </a:t>
            </a:r>
            <a:r>
              <a:rPr lang="es-ES" sz="2000" dirty="0" err="1" smtClean="0"/>
              <a:t>symbionts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marine </a:t>
            </a:r>
            <a:r>
              <a:rPr lang="es-ES" sz="2000" dirty="0" err="1" smtClean="0"/>
              <a:t>herbivores</a:t>
            </a:r>
            <a:endParaRPr lang="es-ES" sz="2000" dirty="0" smtClean="0"/>
          </a:p>
          <a:p>
            <a:pPr lvl="2"/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6490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7301" y="1988840"/>
            <a:ext cx="5040560" cy="3024336"/>
          </a:xfrm>
        </p:spPr>
        <p:txBody>
          <a:bodyPr>
            <a:noAutofit/>
          </a:bodyPr>
          <a:lstStyle/>
          <a:p>
            <a:r>
              <a:rPr lang="es-ES" sz="2000" dirty="0" err="1" smtClean="0"/>
              <a:t>Separation</a:t>
            </a:r>
            <a:r>
              <a:rPr lang="es-ES" sz="2000" dirty="0" smtClean="0"/>
              <a:t> &amp; </a:t>
            </a:r>
            <a:r>
              <a:rPr lang="es-ES" sz="2000" dirty="0" err="1" smtClean="0"/>
              <a:t>identification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polysaccharides</a:t>
            </a:r>
            <a:r>
              <a:rPr lang="es-ES" sz="2000" dirty="0" smtClean="0"/>
              <a:t>  / </a:t>
            </a:r>
            <a:r>
              <a:rPr lang="es-ES" sz="2000" dirty="0" err="1" smtClean="0"/>
              <a:t>oligosaccharides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dirty="0" err="1" smtClean="0"/>
              <a:t>chromatographic</a:t>
            </a:r>
            <a:r>
              <a:rPr lang="es-ES" sz="2000" dirty="0" smtClean="0"/>
              <a:t> </a:t>
            </a:r>
            <a:r>
              <a:rPr lang="es-ES" sz="2000" dirty="0" err="1" smtClean="0"/>
              <a:t>methods</a:t>
            </a: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 err="1" smtClean="0"/>
              <a:t>Bioactivity</a:t>
            </a:r>
            <a:r>
              <a:rPr lang="es-ES" sz="2000" dirty="0" smtClean="0"/>
              <a:t> </a:t>
            </a:r>
            <a:r>
              <a:rPr lang="es-ES" sz="2000" dirty="0" err="1" smtClean="0"/>
              <a:t>screening</a:t>
            </a:r>
            <a:r>
              <a:rPr lang="es-ES" sz="2000" dirty="0" smtClean="0"/>
              <a:t>  of </a:t>
            </a:r>
            <a:r>
              <a:rPr lang="es-ES" sz="2000" dirty="0" err="1" smtClean="0"/>
              <a:t>polysaccharides</a:t>
            </a:r>
            <a:r>
              <a:rPr lang="es-ES" sz="2000" dirty="0" smtClean="0"/>
              <a:t> / </a:t>
            </a:r>
            <a:r>
              <a:rPr lang="es-ES" sz="2000" dirty="0" err="1" smtClean="0"/>
              <a:t>oligosaccharides</a:t>
            </a: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Resultado de imagem para fucoid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096022" cy="27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fotos algas Nuno Alvaro\Fucus spiralis 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8289"/>
            <a:ext cx="2894155" cy="20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5596066" cy="330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72403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err="1">
                <a:solidFill>
                  <a:srgbClr val="002060"/>
                </a:solidFill>
              </a:rPr>
              <a:t>Protein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hydrolysis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19872" y="5340825"/>
            <a:ext cx="41360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b="1" dirty="0" err="1" smtClean="0"/>
              <a:t>Bioactivities</a:t>
            </a:r>
            <a:r>
              <a:rPr lang="pt-PT" b="1" dirty="0" smtClean="0"/>
              <a:t>: </a:t>
            </a:r>
          </a:p>
          <a:p>
            <a:pPr algn="ctr"/>
            <a:r>
              <a:rPr lang="pt-PT" dirty="0" smtClean="0"/>
              <a:t>Ex., ACE I </a:t>
            </a:r>
            <a:r>
              <a:rPr lang="pt-PT" dirty="0" err="1" smtClean="0"/>
              <a:t>inhibitors</a:t>
            </a:r>
            <a:r>
              <a:rPr lang="pt-PT" dirty="0" smtClean="0"/>
              <a:t> – ↓↓</a:t>
            </a:r>
            <a:r>
              <a:rPr lang="pt-PT" dirty="0" err="1" smtClean="0"/>
              <a:t>blood</a:t>
            </a:r>
            <a:r>
              <a:rPr lang="pt-PT" dirty="0" smtClean="0"/>
              <a:t> </a:t>
            </a:r>
            <a:r>
              <a:rPr lang="pt-PT" dirty="0" err="1" smtClean="0"/>
              <a:t>pressure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11760" y="186079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/>
              <a:t>Search</a:t>
            </a:r>
            <a:r>
              <a:rPr lang="pt-PT" sz="2000" dirty="0" smtClean="0"/>
              <a:t> for </a:t>
            </a:r>
            <a:r>
              <a:rPr lang="pt-PT" sz="2000" dirty="0" err="1" smtClean="0"/>
              <a:t>bioactive</a:t>
            </a:r>
            <a:r>
              <a:rPr lang="pt-PT" sz="2000" dirty="0" smtClean="0"/>
              <a:t> </a:t>
            </a:r>
            <a:r>
              <a:rPr lang="pt-PT" sz="2000" dirty="0" err="1" smtClean="0"/>
              <a:t>peptides</a:t>
            </a:r>
            <a:r>
              <a:rPr lang="pt-PT" sz="2000" dirty="0" smtClean="0"/>
              <a:t>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9485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7128792" cy="4525963"/>
          </a:xfrm>
        </p:spPr>
        <p:txBody>
          <a:bodyPr>
            <a:normAutofit/>
          </a:bodyPr>
          <a:lstStyle/>
          <a:p>
            <a:r>
              <a:rPr lang="pt-PT" sz="2200" dirty="0" err="1" smtClean="0"/>
              <a:t>Controlled</a:t>
            </a:r>
            <a:r>
              <a:rPr lang="pt-PT" sz="2200" dirty="0" smtClean="0"/>
              <a:t> </a:t>
            </a:r>
            <a:r>
              <a:rPr lang="pt-PT" sz="2200" dirty="0" err="1" smtClean="0"/>
              <a:t>digestion</a:t>
            </a:r>
            <a:r>
              <a:rPr lang="pt-PT" sz="2200" dirty="0" smtClean="0"/>
              <a:t> </a:t>
            </a:r>
            <a:r>
              <a:rPr lang="pt-PT" sz="2200" dirty="0" err="1" smtClean="0"/>
              <a:t>by</a:t>
            </a:r>
            <a:r>
              <a:rPr lang="pt-PT" sz="2200" dirty="0" smtClean="0"/>
              <a:t> </a:t>
            </a:r>
            <a:r>
              <a:rPr lang="pt-PT" sz="2200" dirty="0" err="1" smtClean="0"/>
              <a:t>proteases</a:t>
            </a:r>
            <a:r>
              <a:rPr lang="pt-PT" sz="2200" dirty="0" smtClean="0"/>
              <a:t>  </a:t>
            </a:r>
            <a:r>
              <a:rPr lang="pt-PT" sz="2200" dirty="0" err="1" smtClean="0"/>
              <a:t>from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Universidade dos Açores </a:t>
            </a:r>
            <a:r>
              <a:rPr lang="pt-PT" sz="2200" dirty="0" err="1" smtClean="0"/>
              <a:t>bacteria</a:t>
            </a:r>
            <a:r>
              <a:rPr lang="pt-PT" sz="2200" dirty="0" smtClean="0"/>
              <a:t>  </a:t>
            </a:r>
            <a:r>
              <a:rPr lang="pt-PT" sz="2200" dirty="0" err="1" smtClean="0"/>
              <a:t>bank</a:t>
            </a:r>
            <a:r>
              <a:rPr lang="pt-PT" sz="2200" dirty="0" smtClean="0"/>
              <a:t> (ex., </a:t>
            </a:r>
            <a:r>
              <a:rPr lang="pt-PT" sz="2200" i="1" dirty="0" err="1" smtClean="0"/>
              <a:t>Bacillus</a:t>
            </a:r>
            <a:r>
              <a:rPr lang="pt-PT" sz="2200" dirty="0" smtClean="0"/>
              <a:t>, </a:t>
            </a:r>
            <a:r>
              <a:rPr lang="pt-PT" sz="2200" dirty="0" err="1" smtClean="0"/>
              <a:t>Archaea</a:t>
            </a:r>
            <a:r>
              <a:rPr lang="pt-PT" sz="2200" dirty="0"/>
              <a:t> </a:t>
            </a:r>
            <a:r>
              <a:rPr lang="pt-PT" sz="2200" dirty="0" smtClean="0"/>
              <a:t>&amp; </a:t>
            </a:r>
            <a:r>
              <a:rPr lang="pt-PT" sz="2200" dirty="0" err="1" smtClean="0"/>
              <a:t>others</a:t>
            </a:r>
            <a:r>
              <a:rPr lang="pt-PT" sz="2200" dirty="0" smtClean="0"/>
              <a:t>) </a:t>
            </a:r>
          </a:p>
          <a:p>
            <a:r>
              <a:rPr lang="pt-PT" sz="2200" dirty="0" err="1" smtClean="0"/>
              <a:t>Optimization</a:t>
            </a:r>
            <a:r>
              <a:rPr lang="pt-PT" sz="2200" dirty="0" smtClean="0"/>
              <a:t> of </a:t>
            </a:r>
            <a:r>
              <a:rPr lang="pt-PT" sz="2200" dirty="0" err="1" smtClean="0"/>
              <a:t>hydrolysis</a:t>
            </a:r>
            <a:r>
              <a:rPr lang="pt-PT" sz="2200" dirty="0" smtClean="0"/>
              <a:t> – </a:t>
            </a:r>
            <a:r>
              <a:rPr lang="pt-PT" sz="2200" dirty="0" err="1" smtClean="0"/>
              <a:t>without</a:t>
            </a:r>
            <a:r>
              <a:rPr lang="pt-PT" sz="2200" dirty="0" smtClean="0"/>
              <a:t> &amp; </a:t>
            </a:r>
            <a:r>
              <a:rPr lang="pt-PT" sz="2200" dirty="0" err="1" smtClean="0"/>
              <a:t>with</a:t>
            </a:r>
            <a:r>
              <a:rPr lang="pt-PT" sz="2200" dirty="0" smtClean="0"/>
              <a:t> </a:t>
            </a:r>
            <a:r>
              <a:rPr lang="pt-PT" sz="2200" dirty="0" err="1" smtClean="0"/>
              <a:t>previous</a:t>
            </a:r>
            <a:r>
              <a:rPr lang="pt-PT" sz="2200" dirty="0" smtClean="0"/>
              <a:t> </a:t>
            </a:r>
            <a:r>
              <a:rPr lang="pt-PT" sz="2200" dirty="0" err="1" smtClean="0"/>
              <a:t>polysaccharide</a:t>
            </a:r>
            <a:r>
              <a:rPr lang="pt-PT" sz="2200" dirty="0" smtClean="0"/>
              <a:t> </a:t>
            </a:r>
            <a:r>
              <a:rPr lang="pt-PT" sz="2200" dirty="0" err="1" smtClean="0"/>
              <a:t>degradation</a:t>
            </a:r>
            <a:r>
              <a:rPr lang="pt-PT" sz="2200" dirty="0" smtClean="0"/>
              <a:t>  → </a:t>
            </a:r>
            <a:r>
              <a:rPr lang="pt-PT" sz="2200" dirty="0" err="1" smtClean="0"/>
              <a:t>proteins</a:t>
            </a:r>
            <a:r>
              <a:rPr lang="pt-PT" sz="2200" dirty="0" smtClean="0"/>
              <a:t> more </a:t>
            </a:r>
            <a:r>
              <a:rPr lang="pt-PT" sz="2200" dirty="0" err="1" smtClean="0"/>
              <a:t>accessible</a:t>
            </a:r>
            <a:r>
              <a:rPr lang="pt-PT" sz="2200" dirty="0" smtClean="0"/>
              <a:t> to </a:t>
            </a:r>
            <a:r>
              <a:rPr lang="pt-PT" sz="2200" dirty="0" err="1" smtClean="0"/>
              <a:t>protease</a:t>
            </a:r>
            <a:r>
              <a:rPr lang="pt-PT" sz="2200" dirty="0" smtClean="0"/>
              <a:t> </a:t>
            </a:r>
            <a:r>
              <a:rPr lang="pt-PT" sz="2200" dirty="0" err="1" smtClean="0"/>
              <a:t>action</a:t>
            </a:r>
            <a:endParaRPr lang="es-ES" sz="2200" dirty="0"/>
          </a:p>
          <a:p>
            <a:r>
              <a:rPr lang="es-ES" sz="2200" dirty="0" err="1" smtClean="0"/>
              <a:t>Screening</a:t>
            </a:r>
            <a:r>
              <a:rPr lang="es-ES" sz="2200" dirty="0" smtClean="0"/>
              <a:t> of </a:t>
            </a:r>
            <a:r>
              <a:rPr lang="es-ES" sz="2200" dirty="0" err="1" smtClean="0"/>
              <a:t>hydrolisates</a:t>
            </a:r>
            <a:r>
              <a:rPr lang="es-ES" sz="2200" dirty="0" smtClean="0"/>
              <a:t>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bioactivities</a:t>
            </a:r>
            <a:r>
              <a:rPr lang="es-ES" sz="2200" dirty="0" smtClean="0"/>
              <a:t> </a:t>
            </a:r>
            <a:endParaRPr lang="es-ES" sz="2200" dirty="0"/>
          </a:p>
          <a:p>
            <a:r>
              <a:rPr lang="es-ES" sz="2200" dirty="0" err="1" smtClean="0"/>
              <a:t>Separation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bioactive</a:t>
            </a:r>
            <a:r>
              <a:rPr lang="es-ES" sz="2200" dirty="0" smtClean="0"/>
              <a:t> </a:t>
            </a:r>
            <a:r>
              <a:rPr lang="es-ES" sz="2200" dirty="0" err="1" smtClean="0"/>
              <a:t>peptides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FPLC / </a:t>
            </a:r>
            <a:r>
              <a:rPr lang="es-ES" sz="2200" dirty="0" err="1" smtClean="0"/>
              <a:t>other</a:t>
            </a:r>
            <a:r>
              <a:rPr lang="es-ES" sz="2200" dirty="0" smtClean="0"/>
              <a:t> </a:t>
            </a:r>
            <a:r>
              <a:rPr lang="es-ES" sz="2200" dirty="0" err="1" smtClean="0"/>
              <a:t>size</a:t>
            </a:r>
            <a:r>
              <a:rPr lang="es-ES" sz="2200" dirty="0" smtClean="0"/>
              <a:t> </a:t>
            </a:r>
            <a:r>
              <a:rPr lang="es-ES" sz="2200" dirty="0" err="1" smtClean="0"/>
              <a:t>exclusion</a:t>
            </a:r>
            <a:r>
              <a:rPr lang="es-ES" sz="2200" dirty="0" smtClean="0"/>
              <a:t> </a:t>
            </a:r>
            <a:r>
              <a:rPr lang="es-ES" sz="2200" dirty="0" err="1" smtClean="0"/>
              <a:t>chromatography</a:t>
            </a:r>
            <a:r>
              <a:rPr lang="es-ES" sz="2200" dirty="0" smtClean="0"/>
              <a:t> / </a:t>
            </a:r>
            <a:r>
              <a:rPr lang="es-ES" sz="2200" dirty="0" err="1" smtClean="0"/>
              <a:t>ultracentrifugation</a:t>
            </a:r>
            <a:endParaRPr lang="es-ES" sz="2200" dirty="0" smtClean="0"/>
          </a:p>
          <a:p>
            <a:r>
              <a:rPr lang="es-ES" sz="2200" dirty="0" err="1" smtClean="0"/>
              <a:t>Peptide</a:t>
            </a:r>
            <a:r>
              <a:rPr lang="es-ES" sz="2200" dirty="0" smtClean="0"/>
              <a:t> </a:t>
            </a:r>
            <a:r>
              <a:rPr lang="es-ES" sz="2200" dirty="0" err="1" smtClean="0"/>
              <a:t>characterization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MS / </a:t>
            </a:r>
            <a:r>
              <a:rPr lang="es-ES" sz="2200" dirty="0" err="1" smtClean="0"/>
              <a:t>chromatographic</a:t>
            </a:r>
            <a:r>
              <a:rPr lang="es-ES" sz="2200" dirty="0" smtClean="0"/>
              <a:t> </a:t>
            </a:r>
            <a:r>
              <a:rPr lang="es-ES" sz="2200" dirty="0" err="1" smtClean="0"/>
              <a:t>methods</a:t>
            </a:r>
            <a:r>
              <a:rPr lang="es-ES" sz="2200" dirty="0" smtClean="0"/>
              <a:t> / </a:t>
            </a:r>
            <a:r>
              <a:rPr lang="es-ES" sz="2200" dirty="0" err="1" smtClean="0"/>
              <a:t>sequencing</a:t>
            </a:r>
            <a:r>
              <a:rPr lang="es-ES" sz="2200" dirty="0" smtClean="0"/>
              <a:t> </a:t>
            </a:r>
            <a:endParaRPr lang="pt-PT" sz="22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226" y="2996952"/>
            <a:ext cx="226010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s-ES" sz="2400" b="1" dirty="0" err="1">
                <a:solidFill>
                  <a:srgbClr val="002060"/>
                </a:solidFill>
              </a:rPr>
              <a:t>Bioactivities</a:t>
            </a:r>
            <a:endParaRPr lang="pt-PT" sz="2400" b="1" dirty="0"/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99592" y="1556792"/>
            <a:ext cx="66967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err="1" smtClean="0"/>
              <a:t>Anticancer</a:t>
            </a:r>
            <a:r>
              <a:rPr lang="es-ES" sz="2000" b="1" i="1" dirty="0" smtClean="0"/>
              <a:t>  </a:t>
            </a:r>
          </a:p>
          <a:p>
            <a:endParaRPr lang="es-ES" sz="2000" dirty="0"/>
          </a:p>
          <a:p>
            <a:r>
              <a:rPr lang="es-ES" sz="2000" b="1" i="1" dirty="0" err="1" smtClean="0"/>
              <a:t>Antibacterial</a:t>
            </a:r>
            <a:r>
              <a:rPr lang="es-ES" sz="2000" b="1" i="1" dirty="0" smtClean="0"/>
              <a:t>, </a:t>
            </a:r>
            <a:r>
              <a:rPr lang="es-ES" sz="2000" b="1" i="1" dirty="0" err="1" smtClean="0"/>
              <a:t>antifungal</a:t>
            </a:r>
            <a:endParaRPr lang="es-ES" sz="2000" b="1" i="1" dirty="0" smtClean="0"/>
          </a:p>
          <a:p>
            <a:endParaRPr lang="es-ES" sz="2000" dirty="0"/>
          </a:p>
          <a:p>
            <a:r>
              <a:rPr lang="es-ES" sz="2000" b="1" i="1" dirty="0" err="1" smtClean="0"/>
              <a:t>Antiaging</a:t>
            </a:r>
            <a:endParaRPr lang="es-ES" sz="2000" b="1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Induction</a:t>
            </a:r>
            <a:r>
              <a:rPr lang="es-ES" sz="2000" dirty="0" smtClean="0"/>
              <a:t> </a:t>
            </a:r>
            <a:r>
              <a:rPr lang="es-ES" sz="2000" dirty="0"/>
              <a:t>of </a:t>
            </a:r>
            <a:r>
              <a:rPr lang="es-ES" sz="2000" dirty="0" err="1"/>
              <a:t>fibroblast</a:t>
            </a:r>
            <a:r>
              <a:rPr lang="es-ES" sz="2000" dirty="0"/>
              <a:t> </a:t>
            </a:r>
            <a:r>
              <a:rPr lang="es-ES" sz="2000" dirty="0" smtClean="0"/>
              <a:t>and  </a:t>
            </a:r>
            <a:r>
              <a:rPr lang="es-ES" sz="2000" dirty="0" err="1" smtClean="0"/>
              <a:t>keranocyte</a:t>
            </a:r>
            <a:r>
              <a:rPr lang="es-ES" sz="2000" dirty="0" smtClean="0"/>
              <a:t> </a:t>
            </a:r>
            <a:r>
              <a:rPr lang="es-ES" sz="2000" dirty="0" err="1" smtClean="0"/>
              <a:t>growth</a:t>
            </a:r>
            <a:endParaRPr lang="es-E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Increase</a:t>
            </a:r>
            <a:r>
              <a:rPr lang="es-ES" sz="2000" dirty="0" smtClean="0"/>
              <a:t> in </a:t>
            </a:r>
            <a:r>
              <a:rPr lang="es-ES" sz="2000" dirty="0" err="1" smtClean="0"/>
              <a:t>collagen</a:t>
            </a:r>
            <a:r>
              <a:rPr lang="es-ES" sz="2000" dirty="0" smtClean="0"/>
              <a:t> and </a:t>
            </a:r>
            <a:r>
              <a:rPr lang="es-ES" sz="2000" dirty="0" err="1" smtClean="0"/>
              <a:t>elastin</a:t>
            </a:r>
            <a:r>
              <a:rPr lang="es-ES" sz="2000" dirty="0" smtClean="0"/>
              <a:t> </a:t>
            </a:r>
            <a:r>
              <a:rPr lang="es-ES" sz="2000" dirty="0" err="1" smtClean="0"/>
              <a:t>synthesis</a:t>
            </a:r>
            <a:r>
              <a:rPr lang="es-ES" sz="2000" dirty="0" smtClean="0"/>
              <a:t> in </a:t>
            </a:r>
            <a:r>
              <a:rPr lang="es-ES" sz="2000" dirty="0" err="1" smtClean="0"/>
              <a:t>cells</a:t>
            </a:r>
            <a:endParaRPr lang="es-E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Models</a:t>
            </a:r>
            <a:r>
              <a:rPr lang="es-ES" sz="2000" dirty="0" smtClean="0"/>
              <a:t> </a:t>
            </a:r>
            <a:r>
              <a:rPr lang="es-ES" sz="2000" dirty="0" err="1"/>
              <a:t>based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i="1" dirty="0" err="1"/>
              <a:t>Caenorhabdtis</a:t>
            </a:r>
            <a:r>
              <a:rPr lang="es-ES" sz="2000" i="1" dirty="0"/>
              <a:t> </a:t>
            </a:r>
            <a:r>
              <a:rPr lang="es-ES" sz="2000" i="1" dirty="0" err="1"/>
              <a:t>elegans</a:t>
            </a:r>
            <a:r>
              <a:rPr lang="es-ES" sz="2000" i="1" dirty="0"/>
              <a:t> </a:t>
            </a:r>
            <a:r>
              <a:rPr lang="es-ES" sz="2000" dirty="0"/>
              <a:t>and </a:t>
            </a:r>
            <a:r>
              <a:rPr lang="es-ES" sz="2000" i="1" dirty="0"/>
              <a:t>Drosophila </a:t>
            </a:r>
            <a:r>
              <a:rPr lang="es-ES" sz="2000" i="1" dirty="0" err="1"/>
              <a:t>melanogaster</a:t>
            </a:r>
            <a:r>
              <a:rPr lang="es-ES" sz="2000" i="1" dirty="0"/>
              <a:t> </a:t>
            </a:r>
            <a:endParaRPr lang="es-ES" sz="2000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Antioxidant</a:t>
            </a:r>
            <a:r>
              <a:rPr lang="es-ES" sz="2000" dirty="0" smtClean="0"/>
              <a:t> </a:t>
            </a: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 </a:t>
            </a:r>
          </a:p>
          <a:p>
            <a:r>
              <a:rPr lang="es-ES" sz="2000" b="1" i="1" dirty="0" err="1" smtClean="0"/>
              <a:t>Immunomodulatory</a:t>
            </a:r>
            <a:endParaRPr lang="es-ES" sz="2000" b="1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/>
              <a:t>Models</a:t>
            </a:r>
            <a:r>
              <a:rPr lang="es-ES" sz="2000" dirty="0"/>
              <a:t> </a:t>
            </a:r>
            <a:r>
              <a:rPr lang="es-ES" sz="2000" dirty="0" err="1"/>
              <a:t>based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i="1" dirty="0" err="1"/>
              <a:t>Caenorhabdtis</a:t>
            </a:r>
            <a:r>
              <a:rPr lang="es-ES" sz="2000" i="1" dirty="0"/>
              <a:t> </a:t>
            </a:r>
            <a:r>
              <a:rPr lang="es-ES" sz="2000" i="1" dirty="0" err="1"/>
              <a:t>elegans</a:t>
            </a:r>
            <a:endParaRPr lang="es-ES" sz="2000" dirty="0" smtClean="0"/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3368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464</Words>
  <Application>Microsoft Office PowerPoint</Application>
  <PresentationFormat>Presentación en pantalla (4:3)</PresentationFormat>
  <Paragraphs>91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MACBIOBLUE Mac/1.1.b/086  Proyecto demostrativo y de transferencia tecnológica para ayudar a las empresas a desarrollar nuevos productos y procesos en el ámbito de la Biotecnología Azul de la Macaronesia.</dc:title>
  <dc:creator>Eduardo Portillo Hahnafeld</dc:creator>
  <cp:lastModifiedBy>José Avello Orellana</cp:lastModifiedBy>
  <cp:revision>48</cp:revision>
  <dcterms:created xsi:type="dcterms:W3CDTF">2017-02-14T10:27:29Z</dcterms:created>
  <dcterms:modified xsi:type="dcterms:W3CDTF">2017-02-23T06:49:46Z</dcterms:modified>
</cp:coreProperties>
</file>