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1" r:id="rId2"/>
    <p:sldMasterId id="2147483934" r:id="rId3"/>
    <p:sldMasterId id="2147483947" r:id="rId4"/>
  </p:sldMasterIdLst>
  <p:notesMasterIdLst>
    <p:notesMasterId r:id="rId12"/>
  </p:notesMasterIdLst>
  <p:sldIdLst>
    <p:sldId id="258" r:id="rId5"/>
    <p:sldId id="259" r:id="rId6"/>
    <p:sldId id="286" r:id="rId7"/>
    <p:sldId id="288" r:id="rId8"/>
    <p:sldId id="289" r:id="rId9"/>
    <p:sldId id="290" r:id="rId10"/>
    <p:sldId id="291"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p:scale>
          <a:sx n="100" d="100"/>
          <a:sy n="100" d="100"/>
        </p:scale>
        <p:origin x="-594" y="5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22149-4979-4763-8C40-2F0A80D6D7FF}" type="doc">
      <dgm:prSet loTypeId="urn:microsoft.com/office/officeart/2008/layout/VerticalCurvedList" loCatId="list" qsTypeId="urn:microsoft.com/office/officeart/2005/8/quickstyle/3d1" qsCatId="3D" csTypeId="urn:microsoft.com/office/officeart/2005/8/colors/accent0_2" csCatId="mainScheme" phldr="1"/>
      <dgm:spPr/>
      <dgm:t>
        <a:bodyPr/>
        <a:lstStyle/>
        <a:p>
          <a:endParaRPr lang="es-ES"/>
        </a:p>
      </dgm:t>
    </dgm:pt>
    <dgm:pt modelId="{81A204D7-8B81-4ADB-BF3A-FE24BB8F97A7}">
      <dgm:prSet phldrT="[Texto]"/>
      <dgm:spPr>
        <a:noFill/>
      </dgm:spPr>
      <dgm:t>
        <a:bodyPr/>
        <a:lstStyle/>
        <a:p>
          <a:r>
            <a:rPr lang="es-ES" dirty="0" smtClean="0">
              <a:solidFill>
                <a:schemeClr val="bg1"/>
              </a:solidFill>
            </a:rPr>
            <a:t>Participantes de la Actividad 2.3.3</a:t>
          </a:r>
          <a:endParaRPr lang="es-ES" dirty="0">
            <a:solidFill>
              <a:schemeClr val="bg1"/>
            </a:solidFill>
          </a:endParaRPr>
        </a:p>
      </dgm:t>
    </dgm:pt>
    <dgm:pt modelId="{BCC79899-14B8-4C90-8C0A-8CE0D5CD0A50}" type="parTrans" cxnId="{FEFFBC6D-3C76-4748-AE22-DBFCD93055FA}">
      <dgm:prSet/>
      <dgm:spPr/>
      <dgm:t>
        <a:bodyPr/>
        <a:lstStyle/>
        <a:p>
          <a:endParaRPr lang="es-ES"/>
        </a:p>
      </dgm:t>
    </dgm:pt>
    <dgm:pt modelId="{80D2E3CE-9BDB-4A4A-A3C2-1CBE61F140EF}" type="sibTrans" cxnId="{FEFFBC6D-3C76-4748-AE22-DBFCD93055FA}">
      <dgm:prSet/>
      <dgm:spPr/>
      <dgm:t>
        <a:bodyPr/>
        <a:lstStyle/>
        <a:p>
          <a:endParaRPr lang="es-ES"/>
        </a:p>
      </dgm:t>
    </dgm:pt>
    <dgm:pt modelId="{6460D0C8-2569-41BC-9A0D-469F406F6A93}">
      <dgm:prSet/>
      <dgm:spPr>
        <a:noFill/>
      </dgm:spPr>
      <dgm:t>
        <a:bodyPr/>
        <a:lstStyle/>
        <a:p>
          <a:r>
            <a:rPr lang="es-ES" dirty="0" smtClean="0">
              <a:solidFill>
                <a:schemeClr val="bg1"/>
              </a:solidFill>
              <a:effectLst>
                <a:outerShdw blurRad="38100" dist="38100" dir="2700000" algn="tl">
                  <a:srgbClr val="000000">
                    <a:alpha val="43137"/>
                  </a:srgbClr>
                </a:outerShdw>
              </a:effectLst>
            </a:rPr>
            <a:t>Descripción de las acciones</a:t>
          </a:r>
          <a:endParaRPr lang="es-ES" dirty="0">
            <a:solidFill>
              <a:schemeClr val="bg1"/>
            </a:solidFill>
            <a:effectLst>
              <a:outerShdw blurRad="38100" dist="38100" dir="2700000" algn="tl">
                <a:srgbClr val="000000">
                  <a:alpha val="43137"/>
                </a:srgbClr>
              </a:outerShdw>
            </a:effectLst>
          </a:endParaRPr>
        </a:p>
      </dgm:t>
    </dgm:pt>
    <dgm:pt modelId="{65A33310-733A-4D39-9A9D-3ECC65BD184D}" type="parTrans" cxnId="{1A204D07-A7D3-411F-B49A-82C2FB96A42C}">
      <dgm:prSet/>
      <dgm:spPr/>
      <dgm:t>
        <a:bodyPr/>
        <a:lstStyle/>
        <a:p>
          <a:endParaRPr lang="es-ES"/>
        </a:p>
      </dgm:t>
    </dgm:pt>
    <dgm:pt modelId="{F286BC44-CA2A-4F8A-9D0E-1D755C8AE023}" type="sibTrans" cxnId="{1A204D07-A7D3-411F-B49A-82C2FB96A42C}">
      <dgm:prSet/>
      <dgm:spPr/>
      <dgm:t>
        <a:bodyPr/>
        <a:lstStyle/>
        <a:p>
          <a:endParaRPr lang="es-ES"/>
        </a:p>
      </dgm:t>
    </dgm:pt>
    <dgm:pt modelId="{D627FC6C-27EB-4B27-8E99-E1859E89CFB6}">
      <dgm:prSet/>
      <dgm:spPr>
        <a:noFill/>
      </dgm:spPr>
      <dgm:t>
        <a:bodyPr/>
        <a:lstStyle/>
        <a:p>
          <a:r>
            <a:rPr lang="es-ES" dirty="0" smtClean="0">
              <a:solidFill>
                <a:schemeClr val="bg1"/>
              </a:solidFill>
              <a:effectLst>
                <a:outerShdw blurRad="38100" dist="38100" dir="2700000" algn="tl">
                  <a:srgbClr val="000000">
                    <a:alpha val="43137"/>
                  </a:srgbClr>
                </a:outerShdw>
              </a:effectLst>
            </a:rPr>
            <a:t>Resultados previstos</a:t>
          </a:r>
          <a:endParaRPr lang="es-ES" dirty="0">
            <a:solidFill>
              <a:schemeClr val="bg1"/>
            </a:solidFill>
            <a:effectLst>
              <a:outerShdw blurRad="38100" dist="38100" dir="2700000" algn="tl">
                <a:srgbClr val="000000">
                  <a:alpha val="43137"/>
                </a:srgbClr>
              </a:outerShdw>
            </a:effectLst>
          </a:endParaRPr>
        </a:p>
      </dgm:t>
    </dgm:pt>
    <dgm:pt modelId="{7FEA33AD-D855-4A79-924B-6CCB03FFE92B}" type="parTrans" cxnId="{93754361-3D54-42B2-A44D-6516F97FCA16}">
      <dgm:prSet/>
      <dgm:spPr/>
      <dgm:t>
        <a:bodyPr/>
        <a:lstStyle/>
        <a:p>
          <a:endParaRPr lang="es-ES"/>
        </a:p>
      </dgm:t>
    </dgm:pt>
    <dgm:pt modelId="{CD99F2D2-29E2-445D-8F44-83D9DC6D6E3D}" type="sibTrans" cxnId="{93754361-3D54-42B2-A44D-6516F97FCA16}">
      <dgm:prSet/>
      <dgm:spPr/>
      <dgm:t>
        <a:bodyPr/>
        <a:lstStyle/>
        <a:p>
          <a:endParaRPr lang="es-ES"/>
        </a:p>
      </dgm:t>
    </dgm:pt>
    <dgm:pt modelId="{53726751-1B2E-4A37-BF4D-658D09364F25}">
      <dgm:prSet/>
      <dgm:spPr>
        <a:noFill/>
      </dgm:spPr>
      <dgm:t>
        <a:bodyPr/>
        <a:lstStyle/>
        <a:p>
          <a:r>
            <a:rPr lang="es-ES" dirty="0" smtClean="0">
              <a:solidFill>
                <a:schemeClr val="bg1"/>
              </a:solidFill>
              <a:effectLst>
                <a:outerShdw blurRad="38100" dist="38100" dir="2700000" algn="tl">
                  <a:srgbClr val="000000">
                    <a:alpha val="43137"/>
                  </a:srgbClr>
                </a:outerShdw>
              </a:effectLst>
            </a:rPr>
            <a:t>Principales beneficiarios </a:t>
          </a:r>
          <a:endParaRPr lang="es-ES" dirty="0">
            <a:solidFill>
              <a:schemeClr val="bg1"/>
            </a:solidFill>
            <a:effectLst>
              <a:outerShdw blurRad="38100" dist="38100" dir="2700000" algn="tl">
                <a:srgbClr val="000000">
                  <a:alpha val="43137"/>
                </a:srgbClr>
              </a:outerShdw>
            </a:effectLst>
          </a:endParaRPr>
        </a:p>
      </dgm:t>
    </dgm:pt>
    <dgm:pt modelId="{37264D25-4AC8-41AB-A4D7-3EBA4BACCFCF}" type="parTrans" cxnId="{28F7BE61-36E1-428B-A9F1-ACF709B7998C}">
      <dgm:prSet/>
      <dgm:spPr/>
      <dgm:t>
        <a:bodyPr/>
        <a:lstStyle/>
        <a:p>
          <a:endParaRPr lang="es-ES"/>
        </a:p>
      </dgm:t>
    </dgm:pt>
    <dgm:pt modelId="{FA3FF30F-6F7F-4135-8E07-9F909566B99D}" type="sibTrans" cxnId="{28F7BE61-36E1-428B-A9F1-ACF709B7998C}">
      <dgm:prSet/>
      <dgm:spPr/>
      <dgm:t>
        <a:bodyPr/>
        <a:lstStyle/>
        <a:p>
          <a:endParaRPr lang="es-ES"/>
        </a:p>
      </dgm:t>
    </dgm:pt>
    <dgm:pt modelId="{5AB8878C-7B67-4301-A2F8-CB7C721B5019}">
      <dgm:prSet/>
      <dgm:spPr>
        <a:noFill/>
      </dgm:spPr>
      <dgm:t>
        <a:bodyPr/>
        <a:lstStyle/>
        <a:p>
          <a:r>
            <a:rPr lang="es-ES" dirty="0" smtClean="0">
              <a:solidFill>
                <a:schemeClr val="tx1"/>
              </a:solidFill>
              <a:effectLst/>
            </a:rPr>
            <a:t>Impacto previsto</a:t>
          </a:r>
          <a:endParaRPr lang="es-ES" dirty="0">
            <a:solidFill>
              <a:schemeClr val="tx1"/>
            </a:solidFill>
            <a:effectLst/>
          </a:endParaRPr>
        </a:p>
      </dgm:t>
    </dgm:pt>
    <dgm:pt modelId="{80FD860F-9E53-4F3E-9540-446FA36B68DC}" type="parTrans" cxnId="{F17A0F2A-62CD-44F8-8F02-6D97AE5D340B}">
      <dgm:prSet/>
      <dgm:spPr/>
      <dgm:t>
        <a:bodyPr/>
        <a:lstStyle/>
        <a:p>
          <a:endParaRPr lang="es-ES"/>
        </a:p>
      </dgm:t>
    </dgm:pt>
    <dgm:pt modelId="{E8C9B99A-20D6-4C82-957C-E1B963ABB1B0}" type="sibTrans" cxnId="{F17A0F2A-62CD-44F8-8F02-6D97AE5D340B}">
      <dgm:prSet/>
      <dgm:spPr/>
      <dgm:t>
        <a:bodyPr/>
        <a:lstStyle/>
        <a:p>
          <a:endParaRPr lang="es-ES"/>
        </a:p>
      </dgm:t>
    </dgm:pt>
    <dgm:pt modelId="{29163BEB-CFAB-4701-A008-DA8305CD37B6}">
      <dgm:prSet/>
      <dgm:spPr>
        <a:noFill/>
      </dgm:spPr>
      <dgm:t>
        <a:bodyPr/>
        <a:lstStyle/>
        <a:p>
          <a:r>
            <a:rPr lang="es-ES" dirty="0" smtClean="0">
              <a:solidFill>
                <a:schemeClr val="bg1"/>
              </a:solidFill>
              <a:effectLst>
                <a:outerShdw blurRad="38100" dist="38100" dir="2700000" algn="tl">
                  <a:srgbClr val="000000">
                    <a:alpha val="43137"/>
                  </a:srgbClr>
                </a:outerShdw>
              </a:effectLst>
            </a:rPr>
            <a:t>Productos finales</a:t>
          </a:r>
          <a:endParaRPr lang="es-ES" dirty="0">
            <a:solidFill>
              <a:schemeClr val="bg1"/>
            </a:solidFill>
            <a:effectLst>
              <a:outerShdw blurRad="38100" dist="38100" dir="2700000" algn="tl">
                <a:srgbClr val="000000">
                  <a:alpha val="43137"/>
                </a:srgbClr>
              </a:outerShdw>
            </a:effectLst>
          </a:endParaRPr>
        </a:p>
      </dgm:t>
    </dgm:pt>
    <dgm:pt modelId="{3020AFA2-13B9-42FE-AD21-D817FB023971}" type="parTrans" cxnId="{071664CA-6733-4028-8789-C107EA753526}">
      <dgm:prSet/>
      <dgm:spPr/>
      <dgm:t>
        <a:bodyPr/>
        <a:lstStyle/>
        <a:p>
          <a:endParaRPr lang="es-ES"/>
        </a:p>
      </dgm:t>
    </dgm:pt>
    <dgm:pt modelId="{2CCB934F-6C1E-471C-B98D-9F9DB739D021}" type="sibTrans" cxnId="{071664CA-6733-4028-8789-C107EA753526}">
      <dgm:prSet/>
      <dgm:spPr/>
      <dgm:t>
        <a:bodyPr/>
        <a:lstStyle/>
        <a:p>
          <a:endParaRPr lang="es-ES"/>
        </a:p>
      </dgm:t>
    </dgm:pt>
    <dgm:pt modelId="{18C27F12-D348-4157-AF0E-E627F40B983D}" type="pres">
      <dgm:prSet presAssocID="{F4522149-4979-4763-8C40-2F0A80D6D7FF}" presName="Name0" presStyleCnt="0">
        <dgm:presLayoutVars>
          <dgm:chMax val="7"/>
          <dgm:chPref val="7"/>
          <dgm:dir/>
        </dgm:presLayoutVars>
      </dgm:prSet>
      <dgm:spPr/>
      <dgm:t>
        <a:bodyPr/>
        <a:lstStyle/>
        <a:p>
          <a:endParaRPr lang="es-ES"/>
        </a:p>
      </dgm:t>
    </dgm:pt>
    <dgm:pt modelId="{15B7E1DD-565D-4ECA-AA28-55A033E48A5E}" type="pres">
      <dgm:prSet presAssocID="{F4522149-4979-4763-8C40-2F0A80D6D7FF}" presName="Name1" presStyleCnt="0"/>
      <dgm:spPr/>
    </dgm:pt>
    <dgm:pt modelId="{534FEDC2-AB0C-47D3-A87F-867649ACE867}" type="pres">
      <dgm:prSet presAssocID="{F4522149-4979-4763-8C40-2F0A80D6D7FF}" presName="cycle" presStyleCnt="0"/>
      <dgm:spPr/>
    </dgm:pt>
    <dgm:pt modelId="{7DA0D2D3-4324-4687-BA07-2DD27A02A166}" type="pres">
      <dgm:prSet presAssocID="{F4522149-4979-4763-8C40-2F0A80D6D7FF}" presName="srcNode" presStyleLbl="node1" presStyleIdx="0" presStyleCnt="6"/>
      <dgm:spPr/>
    </dgm:pt>
    <dgm:pt modelId="{9124B274-198D-4C16-8024-6EAE0D863D96}" type="pres">
      <dgm:prSet presAssocID="{F4522149-4979-4763-8C40-2F0A80D6D7FF}" presName="conn" presStyleLbl="parChTrans1D2" presStyleIdx="0" presStyleCnt="1"/>
      <dgm:spPr/>
      <dgm:t>
        <a:bodyPr/>
        <a:lstStyle/>
        <a:p>
          <a:endParaRPr lang="es-ES"/>
        </a:p>
      </dgm:t>
    </dgm:pt>
    <dgm:pt modelId="{EC334A66-581E-452D-B2C2-A3132F6E8839}" type="pres">
      <dgm:prSet presAssocID="{F4522149-4979-4763-8C40-2F0A80D6D7FF}" presName="extraNode" presStyleLbl="node1" presStyleIdx="0" presStyleCnt="6"/>
      <dgm:spPr/>
    </dgm:pt>
    <dgm:pt modelId="{EA3A63C3-677B-48A8-ADDF-23EF171DD599}" type="pres">
      <dgm:prSet presAssocID="{F4522149-4979-4763-8C40-2F0A80D6D7FF}" presName="dstNode" presStyleLbl="node1" presStyleIdx="0" presStyleCnt="6"/>
      <dgm:spPr/>
    </dgm:pt>
    <dgm:pt modelId="{956B67C3-98EF-40C7-9108-BCFE09335B87}" type="pres">
      <dgm:prSet presAssocID="{81A204D7-8B81-4ADB-BF3A-FE24BB8F97A7}" presName="text_1" presStyleLbl="node1" presStyleIdx="0" presStyleCnt="6">
        <dgm:presLayoutVars>
          <dgm:bulletEnabled val="1"/>
        </dgm:presLayoutVars>
      </dgm:prSet>
      <dgm:spPr/>
      <dgm:t>
        <a:bodyPr/>
        <a:lstStyle/>
        <a:p>
          <a:endParaRPr lang="es-ES"/>
        </a:p>
      </dgm:t>
    </dgm:pt>
    <dgm:pt modelId="{009E151A-F4A0-4F8E-B0CA-818CF4767A56}" type="pres">
      <dgm:prSet presAssocID="{81A204D7-8B81-4ADB-BF3A-FE24BB8F97A7}" presName="accent_1" presStyleCnt="0"/>
      <dgm:spPr/>
    </dgm:pt>
    <dgm:pt modelId="{71276B69-DC1E-4927-B67B-E75819D584FE}" type="pres">
      <dgm:prSet presAssocID="{81A204D7-8B81-4ADB-BF3A-FE24BB8F97A7}" presName="accentRepeatNode" presStyleLbl="solidFgAcc1" presStyleIdx="0" presStyleCnt="6"/>
      <dgm:spPr>
        <a:solidFill>
          <a:schemeClr val="tx2">
            <a:lumMod val="75000"/>
          </a:schemeClr>
        </a:solidFill>
      </dgm:spPr>
      <dgm:t>
        <a:bodyPr/>
        <a:lstStyle/>
        <a:p>
          <a:endParaRPr lang="es-ES"/>
        </a:p>
      </dgm:t>
    </dgm:pt>
    <dgm:pt modelId="{BA276AC0-7A94-4CAF-91A2-531E7605CD9D}" type="pres">
      <dgm:prSet presAssocID="{6460D0C8-2569-41BC-9A0D-469F406F6A93}" presName="text_2" presStyleLbl="node1" presStyleIdx="1" presStyleCnt="6">
        <dgm:presLayoutVars>
          <dgm:bulletEnabled val="1"/>
        </dgm:presLayoutVars>
      </dgm:prSet>
      <dgm:spPr/>
      <dgm:t>
        <a:bodyPr/>
        <a:lstStyle/>
        <a:p>
          <a:endParaRPr lang="es-ES"/>
        </a:p>
      </dgm:t>
    </dgm:pt>
    <dgm:pt modelId="{F5BDBFDF-2AF0-44B6-BFD7-E82A9BE9050C}" type="pres">
      <dgm:prSet presAssocID="{6460D0C8-2569-41BC-9A0D-469F406F6A93}" presName="accent_2" presStyleCnt="0"/>
      <dgm:spPr/>
    </dgm:pt>
    <dgm:pt modelId="{E7A4C585-1EE3-4FE5-B5B5-54F7FD223F39}" type="pres">
      <dgm:prSet presAssocID="{6460D0C8-2569-41BC-9A0D-469F406F6A93}" presName="accentRepeatNode" presStyleLbl="solidFgAcc1" presStyleIdx="1" presStyleCnt="6"/>
      <dgm:spPr>
        <a:solidFill>
          <a:schemeClr val="accent5">
            <a:lumMod val="60000"/>
            <a:lumOff val="40000"/>
          </a:schemeClr>
        </a:solidFill>
      </dgm:spPr>
      <dgm:t>
        <a:bodyPr/>
        <a:lstStyle/>
        <a:p>
          <a:endParaRPr lang="es-ES"/>
        </a:p>
      </dgm:t>
    </dgm:pt>
    <dgm:pt modelId="{7E3CC941-0CCB-4C24-916B-3EA0A0F0BF7F}" type="pres">
      <dgm:prSet presAssocID="{D627FC6C-27EB-4B27-8E99-E1859E89CFB6}" presName="text_3" presStyleLbl="node1" presStyleIdx="2" presStyleCnt="6">
        <dgm:presLayoutVars>
          <dgm:bulletEnabled val="1"/>
        </dgm:presLayoutVars>
      </dgm:prSet>
      <dgm:spPr/>
      <dgm:t>
        <a:bodyPr/>
        <a:lstStyle/>
        <a:p>
          <a:endParaRPr lang="es-ES"/>
        </a:p>
      </dgm:t>
    </dgm:pt>
    <dgm:pt modelId="{9E1BD873-30A5-415A-8DDC-01DBEF96AA50}" type="pres">
      <dgm:prSet presAssocID="{D627FC6C-27EB-4B27-8E99-E1859E89CFB6}" presName="accent_3" presStyleCnt="0"/>
      <dgm:spPr/>
    </dgm:pt>
    <dgm:pt modelId="{2A3C0F89-668A-4C58-B797-80AFE76C1F1C}" type="pres">
      <dgm:prSet presAssocID="{D627FC6C-27EB-4B27-8E99-E1859E89CFB6}" presName="accentRepeatNode" presStyleLbl="solidFgAcc1" presStyleIdx="2" presStyleCnt="6"/>
      <dgm:spPr>
        <a:solidFill>
          <a:schemeClr val="accent5">
            <a:lumMod val="75000"/>
          </a:schemeClr>
        </a:solidFill>
      </dgm:spPr>
      <dgm:t>
        <a:bodyPr/>
        <a:lstStyle/>
        <a:p>
          <a:endParaRPr lang="es-ES"/>
        </a:p>
      </dgm:t>
    </dgm:pt>
    <dgm:pt modelId="{AD0A1011-D6A1-4A9C-8DD2-3C167715EDC4}" type="pres">
      <dgm:prSet presAssocID="{29163BEB-CFAB-4701-A008-DA8305CD37B6}" presName="text_4" presStyleLbl="node1" presStyleIdx="3" presStyleCnt="6">
        <dgm:presLayoutVars>
          <dgm:bulletEnabled val="1"/>
        </dgm:presLayoutVars>
      </dgm:prSet>
      <dgm:spPr/>
      <dgm:t>
        <a:bodyPr/>
        <a:lstStyle/>
        <a:p>
          <a:endParaRPr lang="es-ES"/>
        </a:p>
      </dgm:t>
    </dgm:pt>
    <dgm:pt modelId="{4FCF8B6A-9C86-4757-80C9-18357DDC11A7}" type="pres">
      <dgm:prSet presAssocID="{29163BEB-CFAB-4701-A008-DA8305CD37B6}" presName="accent_4" presStyleCnt="0"/>
      <dgm:spPr/>
    </dgm:pt>
    <dgm:pt modelId="{982805C5-768D-4D27-A6CD-D6BC35D17D4A}" type="pres">
      <dgm:prSet presAssocID="{29163BEB-CFAB-4701-A008-DA8305CD37B6}" presName="accentRepeatNode" presStyleLbl="solidFgAcc1" presStyleIdx="3" presStyleCnt="6"/>
      <dgm:spPr>
        <a:solidFill>
          <a:schemeClr val="accent5">
            <a:lumMod val="50000"/>
          </a:schemeClr>
        </a:solidFill>
      </dgm:spPr>
      <dgm:t>
        <a:bodyPr/>
        <a:lstStyle/>
        <a:p>
          <a:endParaRPr lang="es-ES"/>
        </a:p>
      </dgm:t>
    </dgm:pt>
    <dgm:pt modelId="{15D2096C-B957-4AA1-9CE3-3725E329AEFB}" type="pres">
      <dgm:prSet presAssocID="{53726751-1B2E-4A37-BF4D-658D09364F25}" presName="text_5" presStyleLbl="node1" presStyleIdx="4" presStyleCnt="6">
        <dgm:presLayoutVars>
          <dgm:bulletEnabled val="1"/>
        </dgm:presLayoutVars>
      </dgm:prSet>
      <dgm:spPr/>
      <dgm:t>
        <a:bodyPr/>
        <a:lstStyle/>
        <a:p>
          <a:endParaRPr lang="es-ES"/>
        </a:p>
      </dgm:t>
    </dgm:pt>
    <dgm:pt modelId="{EEABA1B8-135A-4371-AB48-55B3A2241BF9}" type="pres">
      <dgm:prSet presAssocID="{53726751-1B2E-4A37-BF4D-658D09364F25}" presName="accent_5" presStyleCnt="0"/>
      <dgm:spPr/>
    </dgm:pt>
    <dgm:pt modelId="{D8E23ECD-88D7-4A8D-A71E-D95F1AEE9E12}" type="pres">
      <dgm:prSet presAssocID="{53726751-1B2E-4A37-BF4D-658D09364F25}" presName="accentRepeatNode" presStyleLbl="solidFgAcc1" presStyleIdx="4" presStyleCnt="6"/>
      <dgm:spPr>
        <a:solidFill>
          <a:schemeClr val="accent4">
            <a:lumMod val="75000"/>
          </a:schemeClr>
        </a:solidFill>
      </dgm:spPr>
      <dgm:t>
        <a:bodyPr/>
        <a:lstStyle/>
        <a:p>
          <a:endParaRPr lang="es-ES"/>
        </a:p>
      </dgm:t>
    </dgm:pt>
    <dgm:pt modelId="{61E8A72F-734B-4592-B441-11712FD75146}" type="pres">
      <dgm:prSet presAssocID="{5AB8878C-7B67-4301-A2F8-CB7C721B5019}" presName="text_6" presStyleLbl="node1" presStyleIdx="5" presStyleCnt="6">
        <dgm:presLayoutVars>
          <dgm:bulletEnabled val="1"/>
        </dgm:presLayoutVars>
      </dgm:prSet>
      <dgm:spPr/>
      <dgm:t>
        <a:bodyPr/>
        <a:lstStyle/>
        <a:p>
          <a:endParaRPr lang="es-ES"/>
        </a:p>
      </dgm:t>
    </dgm:pt>
    <dgm:pt modelId="{47CDE14F-6FEF-41D5-BAB6-333A7076D5FA}" type="pres">
      <dgm:prSet presAssocID="{5AB8878C-7B67-4301-A2F8-CB7C721B5019}" presName="accent_6" presStyleCnt="0"/>
      <dgm:spPr/>
    </dgm:pt>
    <dgm:pt modelId="{3DFDB8CB-9A21-4D63-8560-69F932E0CFF7}" type="pres">
      <dgm:prSet presAssocID="{5AB8878C-7B67-4301-A2F8-CB7C721B5019}" presName="accentRepeatNode" presStyleLbl="solidFgAcc1" presStyleIdx="5" presStyleCnt="6"/>
      <dgm:spPr>
        <a:solidFill>
          <a:schemeClr val="accent3">
            <a:lumMod val="75000"/>
          </a:schemeClr>
        </a:solidFill>
      </dgm:spPr>
      <dgm:t>
        <a:bodyPr/>
        <a:lstStyle/>
        <a:p>
          <a:endParaRPr lang="es-ES"/>
        </a:p>
      </dgm:t>
    </dgm:pt>
  </dgm:ptLst>
  <dgm:cxnLst>
    <dgm:cxn modelId="{51EC7C80-5A19-44FE-8A97-53B20CA9BF4C}" type="presOf" srcId="{80D2E3CE-9BDB-4A4A-A3C2-1CBE61F140EF}" destId="{9124B274-198D-4C16-8024-6EAE0D863D96}" srcOrd="0" destOrd="0" presId="urn:microsoft.com/office/officeart/2008/layout/VerticalCurvedList"/>
    <dgm:cxn modelId="{2DA0E816-66F8-44EC-9112-F80F9391E9A3}" type="presOf" srcId="{29163BEB-CFAB-4701-A008-DA8305CD37B6}" destId="{AD0A1011-D6A1-4A9C-8DD2-3C167715EDC4}" srcOrd="0" destOrd="0" presId="urn:microsoft.com/office/officeart/2008/layout/VerticalCurvedList"/>
    <dgm:cxn modelId="{FEFFBC6D-3C76-4748-AE22-DBFCD93055FA}" srcId="{F4522149-4979-4763-8C40-2F0A80D6D7FF}" destId="{81A204D7-8B81-4ADB-BF3A-FE24BB8F97A7}" srcOrd="0" destOrd="0" parTransId="{BCC79899-14B8-4C90-8C0A-8CE0D5CD0A50}" sibTransId="{80D2E3CE-9BDB-4A4A-A3C2-1CBE61F140EF}"/>
    <dgm:cxn modelId="{A343C0B9-690F-48D4-A373-A727FF742647}" type="presOf" srcId="{6460D0C8-2569-41BC-9A0D-469F406F6A93}" destId="{BA276AC0-7A94-4CAF-91A2-531E7605CD9D}" srcOrd="0" destOrd="0" presId="urn:microsoft.com/office/officeart/2008/layout/VerticalCurvedList"/>
    <dgm:cxn modelId="{47B5AF54-F33B-499E-BC8A-D83BCA0AD3AE}" type="presOf" srcId="{5AB8878C-7B67-4301-A2F8-CB7C721B5019}" destId="{61E8A72F-734B-4592-B441-11712FD75146}" srcOrd="0" destOrd="0" presId="urn:microsoft.com/office/officeart/2008/layout/VerticalCurvedList"/>
    <dgm:cxn modelId="{13E96D69-FED3-4967-9A80-3433E9BDB69D}" type="presOf" srcId="{F4522149-4979-4763-8C40-2F0A80D6D7FF}" destId="{18C27F12-D348-4157-AF0E-E627F40B983D}" srcOrd="0" destOrd="0" presId="urn:microsoft.com/office/officeart/2008/layout/VerticalCurvedList"/>
    <dgm:cxn modelId="{93754361-3D54-42B2-A44D-6516F97FCA16}" srcId="{F4522149-4979-4763-8C40-2F0A80D6D7FF}" destId="{D627FC6C-27EB-4B27-8E99-E1859E89CFB6}" srcOrd="2" destOrd="0" parTransId="{7FEA33AD-D855-4A79-924B-6CCB03FFE92B}" sibTransId="{CD99F2D2-29E2-445D-8F44-83D9DC6D6E3D}"/>
    <dgm:cxn modelId="{1A204D07-A7D3-411F-B49A-82C2FB96A42C}" srcId="{F4522149-4979-4763-8C40-2F0A80D6D7FF}" destId="{6460D0C8-2569-41BC-9A0D-469F406F6A93}" srcOrd="1" destOrd="0" parTransId="{65A33310-733A-4D39-9A9D-3ECC65BD184D}" sibTransId="{F286BC44-CA2A-4F8A-9D0E-1D755C8AE023}"/>
    <dgm:cxn modelId="{F17A0F2A-62CD-44F8-8F02-6D97AE5D340B}" srcId="{F4522149-4979-4763-8C40-2F0A80D6D7FF}" destId="{5AB8878C-7B67-4301-A2F8-CB7C721B5019}" srcOrd="5" destOrd="0" parTransId="{80FD860F-9E53-4F3E-9540-446FA36B68DC}" sibTransId="{E8C9B99A-20D6-4C82-957C-E1B963ABB1B0}"/>
    <dgm:cxn modelId="{071664CA-6733-4028-8789-C107EA753526}" srcId="{F4522149-4979-4763-8C40-2F0A80D6D7FF}" destId="{29163BEB-CFAB-4701-A008-DA8305CD37B6}" srcOrd="3" destOrd="0" parTransId="{3020AFA2-13B9-42FE-AD21-D817FB023971}" sibTransId="{2CCB934F-6C1E-471C-B98D-9F9DB739D021}"/>
    <dgm:cxn modelId="{64EB24B6-C66D-47E3-95D4-942C0AFDF550}" type="presOf" srcId="{D627FC6C-27EB-4B27-8E99-E1859E89CFB6}" destId="{7E3CC941-0CCB-4C24-916B-3EA0A0F0BF7F}" srcOrd="0" destOrd="0" presId="urn:microsoft.com/office/officeart/2008/layout/VerticalCurvedList"/>
    <dgm:cxn modelId="{13B12722-417F-4387-81D4-0947527B6E82}" type="presOf" srcId="{53726751-1B2E-4A37-BF4D-658D09364F25}" destId="{15D2096C-B957-4AA1-9CE3-3725E329AEFB}" srcOrd="0" destOrd="0" presId="urn:microsoft.com/office/officeart/2008/layout/VerticalCurvedList"/>
    <dgm:cxn modelId="{28F7BE61-36E1-428B-A9F1-ACF709B7998C}" srcId="{F4522149-4979-4763-8C40-2F0A80D6D7FF}" destId="{53726751-1B2E-4A37-BF4D-658D09364F25}" srcOrd="4" destOrd="0" parTransId="{37264D25-4AC8-41AB-A4D7-3EBA4BACCFCF}" sibTransId="{FA3FF30F-6F7F-4135-8E07-9F909566B99D}"/>
    <dgm:cxn modelId="{ACE672A7-FCEE-4235-940D-9973CCB70345}" type="presOf" srcId="{81A204D7-8B81-4ADB-BF3A-FE24BB8F97A7}" destId="{956B67C3-98EF-40C7-9108-BCFE09335B87}" srcOrd="0" destOrd="0" presId="urn:microsoft.com/office/officeart/2008/layout/VerticalCurvedList"/>
    <dgm:cxn modelId="{23FCDF94-38B4-4972-9217-91CEBC147822}" type="presParOf" srcId="{18C27F12-D348-4157-AF0E-E627F40B983D}" destId="{15B7E1DD-565D-4ECA-AA28-55A033E48A5E}" srcOrd="0" destOrd="0" presId="urn:microsoft.com/office/officeart/2008/layout/VerticalCurvedList"/>
    <dgm:cxn modelId="{8A458536-4A69-4C1B-A5B0-D4800569D982}" type="presParOf" srcId="{15B7E1DD-565D-4ECA-AA28-55A033E48A5E}" destId="{534FEDC2-AB0C-47D3-A87F-867649ACE867}" srcOrd="0" destOrd="0" presId="urn:microsoft.com/office/officeart/2008/layout/VerticalCurvedList"/>
    <dgm:cxn modelId="{9F1A5AE8-AEB3-434C-BB68-5625DACDBE1E}" type="presParOf" srcId="{534FEDC2-AB0C-47D3-A87F-867649ACE867}" destId="{7DA0D2D3-4324-4687-BA07-2DD27A02A166}" srcOrd="0" destOrd="0" presId="urn:microsoft.com/office/officeart/2008/layout/VerticalCurvedList"/>
    <dgm:cxn modelId="{F76295BD-B5C3-4B96-8852-8E3DD04A91AE}" type="presParOf" srcId="{534FEDC2-AB0C-47D3-A87F-867649ACE867}" destId="{9124B274-198D-4C16-8024-6EAE0D863D96}" srcOrd="1" destOrd="0" presId="urn:microsoft.com/office/officeart/2008/layout/VerticalCurvedList"/>
    <dgm:cxn modelId="{A4803CA6-84CE-4D5D-96B1-1D21A5A248DA}" type="presParOf" srcId="{534FEDC2-AB0C-47D3-A87F-867649ACE867}" destId="{EC334A66-581E-452D-B2C2-A3132F6E8839}" srcOrd="2" destOrd="0" presId="urn:microsoft.com/office/officeart/2008/layout/VerticalCurvedList"/>
    <dgm:cxn modelId="{99F4D124-3248-4370-B94E-84D66CF2C7C0}" type="presParOf" srcId="{534FEDC2-AB0C-47D3-A87F-867649ACE867}" destId="{EA3A63C3-677B-48A8-ADDF-23EF171DD599}" srcOrd="3" destOrd="0" presId="urn:microsoft.com/office/officeart/2008/layout/VerticalCurvedList"/>
    <dgm:cxn modelId="{C2102F53-1CAB-4A4B-A973-3A2A3FE0564F}" type="presParOf" srcId="{15B7E1DD-565D-4ECA-AA28-55A033E48A5E}" destId="{956B67C3-98EF-40C7-9108-BCFE09335B87}" srcOrd="1" destOrd="0" presId="urn:microsoft.com/office/officeart/2008/layout/VerticalCurvedList"/>
    <dgm:cxn modelId="{3AB80A64-2B78-4779-8331-8C607E6991BE}" type="presParOf" srcId="{15B7E1DD-565D-4ECA-AA28-55A033E48A5E}" destId="{009E151A-F4A0-4F8E-B0CA-818CF4767A56}" srcOrd="2" destOrd="0" presId="urn:microsoft.com/office/officeart/2008/layout/VerticalCurvedList"/>
    <dgm:cxn modelId="{312F5ADC-A5FF-4AB5-9FCD-0E86171EEAF9}" type="presParOf" srcId="{009E151A-F4A0-4F8E-B0CA-818CF4767A56}" destId="{71276B69-DC1E-4927-B67B-E75819D584FE}" srcOrd="0" destOrd="0" presId="urn:microsoft.com/office/officeart/2008/layout/VerticalCurvedList"/>
    <dgm:cxn modelId="{7141C4A2-3069-4F43-B906-6633B92CA967}" type="presParOf" srcId="{15B7E1DD-565D-4ECA-AA28-55A033E48A5E}" destId="{BA276AC0-7A94-4CAF-91A2-531E7605CD9D}" srcOrd="3" destOrd="0" presId="urn:microsoft.com/office/officeart/2008/layout/VerticalCurvedList"/>
    <dgm:cxn modelId="{B3AC9398-9EC7-46A5-9FFD-75F3A5E1CAA4}" type="presParOf" srcId="{15B7E1DD-565D-4ECA-AA28-55A033E48A5E}" destId="{F5BDBFDF-2AF0-44B6-BFD7-E82A9BE9050C}" srcOrd="4" destOrd="0" presId="urn:microsoft.com/office/officeart/2008/layout/VerticalCurvedList"/>
    <dgm:cxn modelId="{6DC72F28-203D-4BAB-97D4-41BAE27DB576}" type="presParOf" srcId="{F5BDBFDF-2AF0-44B6-BFD7-E82A9BE9050C}" destId="{E7A4C585-1EE3-4FE5-B5B5-54F7FD223F39}" srcOrd="0" destOrd="0" presId="urn:microsoft.com/office/officeart/2008/layout/VerticalCurvedList"/>
    <dgm:cxn modelId="{CFC8C596-01C5-421A-A028-10C921334F01}" type="presParOf" srcId="{15B7E1DD-565D-4ECA-AA28-55A033E48A5E}" destId="{7E3CC941-0CCB-4C24-916B-3EA0A0F0BF7F}" srcOrd="5" destOrd="0" presId="urn:microsoft.com/office/officeart/2008/layout/VerticalCurvedList"/>
    <dgm:cxn modelId="{D915E4B7-2E13-4F8D-9F47-34D212B3F76E}" type="presParOf" srcId="{15B7E1DD-565D-4ECA-AA28-55A033E48A5E}" destId="{9E1BD873-30A5-415A-8DDC-01DBEF96AA50}" srcOrd="6" destOrd="0" presId="urn:microsoft.com/office/officeart/2008/layout/VerticalCurvedList"/>
    <dgm:cxn modelId="{B078F017-378C-4F9F-A845-E266C53EE251}" type="presParOf" srcId="{9E1BD873-30A5-415A-8DDC-01DBEF96AA50}" destId="{2A3C0F89-668A-4C58-B797-80AFE76C1F1C}" srcOrd="0" destOrd="0" presId="urn:microsoft.com/office/officeart/2008/layout/VerticalCurvedList"/>
    <dgm:cxn modelId="{8B85D0A4-818B-42CD-9006-C5F108BB8011}" type="presParOf" srcId="{15B7E1DD-565D-4ECA-AA28-55A033E48A5E}" destId="{AD0A1011-D6A1-4A9C-8DD2-3C167715EDC4}" srcOrd="7" destOrd="0" presId="urn:microsoft.com/office/officeart/2008/layout/VerticalCurvedList"/>
    <dgm:cxn modelId="{CE07AF91-B96E-42A4-BFAD-6A6F87F042E2}" type="presParOf" srcId="{15B7E1DD-565D-4ECA-AA28-55A033E48A5E}" destId="{4FCF8B6A-9C86-4757-80C9-18357DDC11A7}" srcOrd="8" destOrd="0" presId="urn:microsoft.com/office/officeart/2008/layout/VerticalCurvedList"/>
    <dgm:cxn modelId="{287DA978-D095-4E4F-899C-8926D138467F}" type="presParOf" srcId="{4FCF8B6A-9C86-4757-80C9-18357DDC11A7}" destId="{982805C5-768D-4D27-A6CD-D6BC35D17D4A}" srcOrd="0" destOrd="0" presId="urn:microsoft.com/office/officeart/2008/layout/VerticalCurvedList"/>
    <dgm:cxn modelId="{78C30EA9-F7A3-4A9E-B5BC-8C67AF6496FD}" type="presParOf" srcId="{15B7E1DD-565D-4ECA-AA28-55A033E48A5E}" destId="{15D2096C-B957-4AA1-9CE3-3725E329AEFB}" srcOrd="9" destOrd="0" presId="urn:microsoft.com/office/officeart/2008/layout/VerticalCurvedList"/>
    <dgm:cxn modelId="{6F6D68BC-1ED0-4D5F-8E66-CCEFE96AD8FB}" type="presParOf" srcId="{15B7E1DD-565D-4ECA-AA28-55A033E48A5E}" destId="{EEABA1B8-135A-4371-AB48-55B3A2241BF9}" srcOrd="10" destOrd="0" presId="urn:microsoft.com/office/officeart/2008/layout/VerticalCurvedList"/>
    <dgm:cxn modelId="{E824DE4D-1C39-4DE6-914A-CCF59CF15961}" type="presParOf" srcId="{EEABA1B8-135A-4371-AB48-55B3A2241BF9}" destId="{D8E23ECD-88D7-4A8D-A71E-D95F1AEE9E12}" srcOrd="0" destOrd="0" presId="urn:microsoft.com/office/officeart/2008/layout/VerticalCurvedList"/>
    <dgm:cxn modelId="{0FB150E0-D652-4EAB-8A0C-DAEE794E3C93}" type="presParOf" srcId="{15B7E1DD-565D-4ECA-AA28-55A033E48A5E}" destId="{61E8A72F-734B-4592-B441-11712FD75146}" srcOrd="11" destOrd="0" presId="urn:microsoft.com/office/officeart/2008/layout/VerticalCurvedList"/>
    <dgm:cxn modelId="{AA4A5FEC-BEFC-428E-9212-0610EC0EAC24}" type="presParOf" srcId="{15B7E1DD-565D-4ECA-AA28-55A033E48A5E}" destId="{47CDE14F-6FEF-41D5-BAB6-333A7076D5FA}" srcOrd="12" destOrd="0" presId="urn:microsoft.com/office/officeart/2008/layout/VerticalCurvedList"/>
    <dgm:cxn modelId="{C3B59D15-3764-4D21-9A68-665200EE7218}" type="presParOf" srcId="{47CDE14F-6FEF-41D5-BAB6-333A7076D5FA}" destId="{3DFDB8CB-9A21-4D63-8560-69F932E0CFF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4B274-198D-4C16-8024-6EAE0D863D96}">
      <dsp:nvSpPr>
        <dsp:cNvPr id="0" name=""/>
        <dsp:cNvSpPr/>
      </dsp:nvSpPr>
      <dsp:spPr>
        <a:xfrm>
          <a:off x="-5291855" y="-810449"/>
          <a:ext cx="6301418" cy="6301418"/>
        </a:xfrm>
        <a:prstGeom prst="blockArc">
          <a:avLst>
            <a:gd name="adj1" fmla="val 18900000"/>
            <a:gd name="adj2" fmla="val 2700000"/>
            <a:gd name="adj3" fmla="val 343"/>
          </a:avLst>
        </a:pr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56B67C3-98EF-40C7-9108-BCFE09335B87}">
      <dsp:nvSpPr>
        <dsp:cNvPr id="0" name=""/>
        <dsp:cNvSpPr/>
      </dsp:nvSpPr>
      <dsp:spPr>
        <a:xfrm>
          <a:off x="376449" y="246476"/>
          <a:ext cx="5366971" cy="492765"/>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132"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solidFill>
                <a:schemeClr val="bg1"/>
              </a:solidFill>
            </a:rPr>
            <a:t>Participantes de la Actividad 2.3.3</a:t>
          </a:r>
          <a:endParaRPr lang="es-ES" sz="2500" kern="1200" dirty="0">
            <a:solidFill>
              <a:schemeClr val="bg1"/>
            </a:solidFill>
          </a:endParaRPr>
        </a:p>
      </dsp:txBody>
      <dsp:txXfrm>
        <a:off x="376449" y="246476"/>
        <a:ext cx="5366971" cy="492765"/>
      </dsp:txXfrm>
    </dsp:sp>
    <dsp:sp modelId="{71276B69-DC1E-4927-B67B-E75819D584FE}">
      <dsp:nvSpPr>
        <dsp:cNvPr id="0" name=""/>
        <dsp:cNvSpPr/>
      </dsp:nvSpPr>
      <dsp:spPr>
        <a:xfrm>
          <a:off x="68470" y="184880"/>
          <a:ext cx="615956" cy="615956"/>
        </a:xfrm>
        <a:prstGeom prst="ellipse">
          <a:avLst/>
        </a:prstGeom>
        <a:solidFill>
          <a:schemeClr val="tx2">
            <a:lumMod val="75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A276AC0-7A94-4CAF-91A2-531E7605CD9D}">
      <dsp:nvSpPr>
        <dsp:cNvPr id="0" name=""/>
        <dsp:cNvSpPr/>
      </dsp:nvSpPr>
      <dsp:spPr>
        <a:xfrm>
          <a:off x="781782" y="985530"/>
          <a:ext cx="4961638" cy="492765"/>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132"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solidFill>
                <a:schemeClr val="bg1"/>
              </a:solidFill>
              <a:effectLst>
                <a:outerShdw blurRad="38100" dist="38100" dir="2700000" algn="tl">
                  <a:srgbClr val="000000">
                    <a:alpha val="43137"/>
                  </a:srgbClr>
                </a:outerShdw>
              </a:effectLst>
            </a:rPr>
            <a:t>Descripción de las acciones</a:t>
          </a:r>
          <a:endParaRPr lang="es-ES" sz="2500" kern="1200" dirty="0">
            <a:solidFill>
              <a:schemeClr val="bg1"/>
            </a:solidFill>
            <a:effectLst>
              <a:outerShdw blurRad="38100" dist="38100" dir="2700000" algn="tl">
                <a:srgbClr val="000000">
                  <a:alpha val="43137"/>
                </a:srgbClr>
              </a:outerShdw>
            </a:effectLst>
          </a:endParaRPr>
        </a:p>
      </dsp:txBody>
      <dsp:txXfrm>
        <a:off x="781782" y="985530"/>
        <a:ext cx="4961638" cy="492765"/>
      </dsp:txXfrm>
    </dsp:sp>
    <dsp:sp modelId="{E7A4C585-1EE3-4FE5-B5B5-54F7FD223F39}">
      <dsp:nvSpPr>
        <dsp:cNvPr id="0" name=""/>
        <dsp:cNvSpPr/>
      </dsp:nvSpPr>
      <dsp:spPr>
        <a:xfrm>
          <a:off x="473804" y="923934"/>
          <a:ext cx="615956" cy="615956"/>
        </a:xfrm>
        <a:prstGeom prst="ellipse">
          <a:avLst/>
        </a:prstGeom>
        <a:solidFill>
          <a:schemeClr val="accent5">
            <a:lumMod val="60000"/>
            <a:lumOff val="4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E3CC941-0CCB-4C24-916B-3EA0A0F0BF7F}">
      <dsp:nvSpPr>
        <dsp:cNvPr id="0" name=""/>
        <dsp:cNvSpPr/>
      </dsp:nvSpPr>
      <dsp:spPr>
        <a:xfrm>
          <a:off x="967130" y="1724584"/>
          <a:ext cx="4776290" cy="492765"/>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132"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solidFill>
                <a:schemeClr val="bg1"/>
              </a:solidFill>
              <a:effectLst>
                <a:outerShdw blurRad="38100" dist="38100" dir="2700000" algn="tl">
                  <a:srgbClr val="000000">
                    <a:alpha val="43137"/>
                  </a:srgbClr>
                </a:outerShdw>
              </a:effectLst>
            </a:rPr>
            <a:t>Resultados previstos</a:t>
          </a:r>
          <a:endParaRPr lang="es-ES" sz="2500" kern="1200" dirty="0">
            <a:solidFill>
              <a:schemeClr val="bg1"/>
            </a:solidFill>
            <a:effectLst>
              <a:outerShdw blurRad="38100" dist="38100" dir="2700000" algn="tl">
                <a:srgbClr val="000000">
                  <a:alpha val="43137"/>
                </a:srgbClr>
              </a:outerShdw>
            </a:effectLst>
          </a:endParaRPr>
        </a:p>
      </dsp:txBody>
      <dsp:txXfrm>
        <a:off x="967130" y="1724584"/>
        <a:ext cx="4776290" cy="492765"/>
      </dsp:txXfrm>
    </dsp:sp>
    <dsp:sp modelId="{2A3C0F89-668A-4C58-B797-80AFE76C1F1C}">
      <dsp:nvSpPr>
        <dsp:cNvPr id="0" name=""/>
        <dsp:cNvSpPr/>
      </dsp:nvSpPr>
      <dsp:spPr>
        <a:xfrm>
          <a:off x="659152" y="1662988"/>
          <a:ext cx="615956" cy="615956"/>
        </a:xfrm>
        <a:prstGeom prst="ellipse">
          <a:avLst/>
        </a:prstGeom>
        <a:solidFill>
          <a:schemeClr val="accent5">
            <a:lumMod val="75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D0A1011-D6A1-4A9C-8DD2-3C167715EDC4}">
      <dsp:nvSpPr>
        <dsp:cNvPr id="0" name=""/>
        <dsp:cNvSpPr/>
      </dsp:nvSpPr>
      <dsp:spPr>
        <a:xfrm>
          <a:off x="967130" y="2463170"/>
          <a:ext cx="4776290" cy="492765"/>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132"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solidFill>
                <a:schemeClr val="bg1"/>
              </a:solidFill>
              <a:effectLst>
                <a:outerShdw blurRad="38100" dist="38100" dir="2700000" algn="tl">
                  <a:srgbClr val="000000">
                    <a:alpha val="43137"/>
                  </a:srgbClr>
                </a:outerShdw>
              </a:effectLst>
            </a:rPr>
            <a:t>Productos finales</a:t>
          </a:r>
          <a:endParaRPr lang="es-ES" sz="2500" kern="1200" dirty="0">
            <a:solidFill>
              <a:schemeClr val="bg1"/>
            </a:solidFill>
            <a:effectLst>
              <a:outerShdw blurRad="38100" dist="38100" dir="2700000" algn="tl">
                <a:srgbClr val="000000">
                  <a:alpha val="43137"/>
                </a:srgbClr>
              </a:outerShdw>
            </a:effectLst>
          </a:endParaRPr>
        </a:p>
      </dsp:txBody>
      <dsp:txXfrm>
        <a:off x="967130" y="2463170"/>
        <a:ext cx="4776290" cy="492765"/>
      </dsp:txXfrm>
    </dsp:sp>
    <dsp:sp modelId="{982805C5-768D-4D27-A6CD-D6BC35D17D4A}">
      <dsp:nvSpPr>
        <dsp:cNvPr id="0" name=""/>
        <dsp:cNvSpPr/>
      </dsp:nvSpPr>
      <dsp:spPr>
        <a:xfrm>
          <a:off x="659152" y="2401574"/>
          <a:ext cx="615956" cy="615956"/>
        </a:xfrm>
        <a:prstGeom prst="ellipse">
          <a:avLst/>
        </a:prstGeom>
        <a:solidFill>
          <a:schemeClr val="accent5">
            <a:lumMod val="5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5D2096C-B957-4AA1-9CE3-3725E329AEFB}">
      <dsp:nvSpPr>
        <dsp:cNvPr id="0" name=""/>
        <dsp:cNvSpPr/>
      </dsp:nvSpPr>
      <dsp:spPr>
        <a:xfrm>
          <a:off x="781782" y="3202224"/>
          <a:ext cx="4961638" cy="492765"/>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132"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solidFill>
                <a:schemeClr val="bg1"/>
              </a:solidFill>
              <a:effectLst>
                <a:outerShdw blurRad="38100" dist="38100" dir="2700000" algn="tl">
                  <a:srgbClr val="000000">
                    <a:alpha val="43137"/>
                  </a:srgbClr>
                </a:outerShdw>
              </a:effectLst>
            </a:rPr>
            <a:t>Principales beneficiarios </a:t>
          </a:r>
          <a:endParaRPr lang="es-ES" sz="2500" kern="1200" dirty="0">
            <a:solidFill>
              <a:schemeClr val="bg1"/>
            </a:solidFill>
            <a:effectLst>
              <a:outerShdw blurRad="38100" dist="38100" dir="2700000" algn="tl">
                <a:srgbClr val="000000">
                  <a:alpha val="43137"/>
                </a:srgbClr>
              </a:outerShdw>
            </a:effectLst>
          </a:endParaRPr>
        </a:p>
      </dsp:txBody>
      <dsp:txXfrm>
        <a:off x="781782" y="3202224"/>
        <a:ext cx="4961638" cy="492765"/>
      </dsp:txXfrm>
    </dsp:sp>
    <dsp:sp modelId="{D8E23ECD-88D7-4A8D-A71E-D95F1AEE9E12}">
      <dsp:nvSpPr>
        <dsp:cNvPr id="0" name=""/>
        <dsp:cNvSpPr/>
      </dsp:nvSpPr>
      <dsp:spPr>
        <a:xfrm>
          <a:off x="473804" y="3140628"/>
          <a:ext cx="615956" cy="615956"/>
        </a:xfrm>
        <a:prstGeom prst="ellipse">
          <a:avLst/>
        </a:prstGeom>
        <a:solidFill>
          <a:schemeClr val="accent4">
            <a:lumMod val="75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1E8A72F-734B-4592-B441-11712FD75146}">
      <dsp:nvSpPr>
        <dsp:cNvPr id="0" name=""/>
        <dsp:cNvSpPr/>
      </dsp:nvSpPr>
      <dsp:spPr>
        <a:xfrm>
          <a:off x="376449" y="3941278"/>
          <a:ext cx="5366971" cy="492765"/>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132"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solidFill>
                <a:schemeClr val="tx1"/>
              </a:solidFill>
              <a:effectLst/>
            </a:rPr>
            <a:t>Impacto previsto</a:t>
          </a:r>
          <a:endParaRPr lang="es-ES" sz="2500" kern="1200" dirty="0">
            <a:solidFill>
              <a:schemeClr val="tx1"/>
            </a:solidFill>
            <a:effectLst/>
          </a:endParaRPr>
        </a:p>
      </dsp:txBody>
      <dsp:txXfrm>
        <a:off x="376449" y="3941278"/>
        <a:ext cx="5366971" cy="492765"/>
      </dsp:txXfrm>
    </dsp:sp>
    <dsp:sp modelId="{3DFDB8CB-9A21-4D63-8560-69F932E0CFF7}">
      <dsp:nvSpPr>
        <dsp:cNvPr id="0" name=""/>
        <dsp:cNvSpPr/>
      </dsp:nvSpPr>
      <dsp:spPr>
        <a:xfrm>
          <a:off x="68470" y="3879683"/>
          <a:ext cx="615956" cy="615956"/>
        </a:xfrm>
        <a:prstGeom prst="ellipse">
          <a:avLst/>
        </a:prstGeom>
        <a:solidFill>
          <a:schemeClr val="accent3">
            <a:lumMod val="75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25CE3-526F-4F81-908A-BB3794C8AD94}" type="datetimeFigureOut">
              <a:rPr lang="es-ES" smtClean="0"/>
              <a:pPr/>
              <a:t>22/02/2017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503285-F4E9-4BF0-91D3-670F1CB46BAC}" type="slidenum">
              <a:rPr lang="es-ES" smtClean="0"/>
              <a:pPr/>
              <a:t>‹Nº›</a:t>
            </a:fld>
            <a:endParaRPr lang="es-ES" dirty="0"/>
          </a:p>
        </p:txBody>
      </p:sp>
    </p:spTree>
    <p:extLst>
      <p:ext uri="{BB962C8B-B14F-4D97-AF65-F5344CB8AC3E}">
        <p14:creationId xmlns:p14="http://schemas.microsoft.com/office/powerpoint/2010/main" val="358196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BEA9C5A-E610-4282-AF63-6C3AA9576634}" type="slidenum">
              <a:rPr lang="es-ES" smtClean="0"/>
              <a:pPr/>
              <a:t>1</a:t>
            </a:fld>
            <a:endParaRPr lang="es-ES" dirty="0"/>
          </a:p>
        </p:txBody>
      </p:sp>
    </p:spTree>
    <p:extLst>
      <p:ext uri="{BB962C8B-B14F-4D97-AF65-F5344CB8AC3E}">
        <p14:creationId xmlns:p14="http://schemas.microsoft.com/office/powerpoint/2010/main" val="347792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D7D2AD7-BD31-48B9-8C8A-7D4EAE7F6485}" type="slidenum">
              <a:rPr lang="es-ES" smtClean="0"/>
              <a:pPr/>
              <a:t>2</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pPr/>
              <a:t>22/02/2017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782134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pPr/>
              <a:t>22/02/2017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380562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pPr/>
              <a:t>22/02/2017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217922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ción del álbum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eaLnBrk="1" latinLnBrk="0" hangingPunct="1">
              <a:defRPr kumimoji="0" lang="es-ES" sz="4000" b="1" cap="all">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09600" y="3146652"/>
            <a:ext cx="7772400" cy="1500187"/>
          </a:xfrm>
        </p:spPr>
        <p:txBody>
          <a:bodyPr anchor="b"/>
          <a:lstStyle>
            <a:lvl1pPr marL="0" indent="0" eaLnBrk="1" latinLnBrk="0" hangingPunct="1">
              <a:buNone/>
              <a:defRPr kumimoji="0" lang="es-ES" sz="2000">
                <a:solidFill>
                  <a:schemeClr val="tx1">
                    <a:tint val="7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s-ES"/>
              <a:pPr/>
              <a:t>22/02/2017</a:t>
            </a:fld>
            <a:endParaRPr kumimoji="0" lang="es-ES" dirty="0"/>
          </a:p>
        </p:txBody>
      </p:sp>
      <p:sp>
        <p:nvSpPr>
          <p:cNvPr id="10" name="Footer Placeholder 4"/>
          <p:cNvSpPr>
            <a:spLocks noGrp="1"/>
          </p:cNvSpPr>
          <p:nvPr>
            <p:ph type="ftr" sz="quarter" idx="11"/>
          </p:nvPr>
        </p:nvSpPr>
        <p:spPr>
          <a:xfrm>
            <a:off x="2971800" y="6553200"/>
            <a:ext cx="2895600" cy="304800"/>
          </a:xfrm>
        </p:spPr>
        <p:txBody>
          <a:bodyPr/>
          <a:lstStyle/>
          <a:p>
            <a:endParaRPr kumimoji="0" lang="es-ES" dirty="0"/>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a:pPr/>
              <a:t>‹Nº›</a:t>
            </a:fld>
            <a:endParaRPr kumimoji="0" lang="es-ES" dirty="0"/>
          </a:p>
        </p:txBody>
      </p:sp>
    </p:spTree>
    <p:extLst>
      <p:ext uri="{BB962C8B-B14F-4D97-AF65-F5344CB8AC3E}">
        <p14:creationId xmlns:p14="http://schemas.microsoft.com/office/powerpoint/2010/main" val="3388728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7299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66454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20454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0513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219111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290119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73187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pPr/>
              <a:t>22/02/2017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1318075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7928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62024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544920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926664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ección del álbum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eaLnBrk="1" latinLnBrk="0" hangingPunct="1">
              <a:defRPr kumimoji="0" lang="es-ES" sz="4000" b="1" cap="all">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09600" y="3146652"/>
            <a:ext cx="7772400" cy="1500187"/>
          </a:xfrm>
        </p:spPr>
        <p:txBody>
          <a:bodyPr anchor="b"/>
          <a:lstStyle>
            <a:lvl1pPr marL="0" indent="0" eaLnBrk="1" latinLnBrk="0" hangingPunct="1">
              <a:buNone/>
              <a:defRPr kumimoji="0" lang="es-ES" sz="2000">
                <a:solidFill>
                  <a:schemeClr val="tx1">
                    <a:tint val="7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s-ES">
                <a:solidFill>
                  <a:prstClr val="black">
                    <a:tint val="75000"/>
                  </a:prstClr>
                </a:solidFill>
              </a:rPr>
              <a:pPr/>
              <a:t>22/02/2017</a:t>
            </a:fld>
            <a:endParaRPr lang="es-ES" dirty="0">
              <a:solidFill>
                <a:prstClr val="black">
                  <a:tint val="75000"/>
                </a:prstClr>
              </a:solidFill>
            </a:endParaRPr>
          </a:p>
        </p:txBody>
      </p:sp>
      <p:sp>
        <p:nvSpPr>
          <p:cNvPr id="10" name="Footer Placeholder 4"/>
          <p:cNvSpPr>
            <a:spLocks noGrp="1"/>
          </p:cNvSpPr>
          <p:nvPr>
            <p:ph type="ftr" sz="quarter" idx="11"/>
          </p:nvPr>
        </p:nvSpPr>
        <p:spPr>
          <a:xfrm>
            <a:off x="2971800" y="6553200"/>
            <a:ext cx="2895600" cy="304800"/>
          </a:xfrm>
        </p:spPr>
        <p:txBody>
          <a:bodyPr/>
          <a:lstStyle/>
          <a:p>
            <a:endParaRPr lang="es-ES" dirty="0">
              <a:solidFill>
                <a:prstClr val="black">
                  <a:tint val="75000"/>
                </a:prstClr>
              </a:solidFill>
            </a:endParaRPr>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976928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203893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160643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624520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794583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53925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E5A4EC-0408-475D-A4B5-60DA0F8E959C}" type="datetimeFigureOut">
              <a:rPr lang="es-ES" smtClean="0"/>
              <a:pPr/>
              <a:t>22/02/2017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329303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989179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185706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015307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222206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127631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609599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Sección del álbum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eaLnBrk="1" latinLnBrk="0" hangingPunct="1">
              <a:defRPr kumimoji="0" lang="es-ES" sz="4000" b="1" cap="all">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09600" y="3146652"/>
            <a:ext cx="7772400" cy="1500187"/>
          </a:xfrm>
        </p:spPr>
        <p:txBody>
          <a:bodyPr anchor="b"/>
          <a:lstStyle>
            <a:lvl1pPr marL="0" indent="0" eaLnBrk="1" latinLnBrk="0" hangingPunct="1">
              <a:buNone/>
              <a:defRPr kumimoji="0" lang="es-ES" sz="2000">
                <a:solidFill>
                  <a:schemeClr val="tx1">
                    <a:tint val="7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s-ES">
                <a:solidFill>
                  <a:prstClr val="black">
                    <a:tint val="75000"/>
                  </a:prstClr>
                </a:solidFill>
              </a:rPr>
              <a:pPr/>
              <a:t>22/02/2017</a:t>
            </a:fld>
            <a:endParaRPr lang="es-ES" dirty="0">
              <a:solidFill>
                <a:prstClr val="black">
                  <a:tint val="75000"/>
                </a:prstClr>
              </a:solidFill>
            </a:endParaRPr>
          </a:p>
        </p:txBody>
      </p:sp>
      <p:sp>
        <p:nvSpPr>
          <p:cNvPr id="10" name="Footer Placeholder 4"/>
          <p:cNvSpPr>
            <a:spLocks noGrp="1"/>
          </p:cNvSpPr>
          <p:nvPr>
            <p:ph type="ftr" sz="quarter" idx="11"/>
          </p:nvPr>
        </p:nvSpPr>
        <p:spPr>
          <a:xfrm>
            <a:off x="2971800" y="6553200"/>
            <a:ext cx="2895600" cy="304800"/>
          </a:xfrm>
        </p:spPr>
        <p:txBody>
          <a:bodyPr/>
          <a:lstStyle/>
          <a:p>
            <a:endParaRPr lang="es-ES" dirty="0">
              <a:solidFill>
                <a:prstClr val="black">
                  <a:tint val="75000"/>
                </a:prstClr>
              </a:solidFill>
            </a:endParaRPr>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215013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827733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140703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19902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AE5A4EC-0408-475D-A4B5-60DA0F8E959C}" type="datetimeFigureOut">
              <a:rPr lang="es-ES" smtClean="0"/>
              <a:pPr/>
              <a:t>22/02/2017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441682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685653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300818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560561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096241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935044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004593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07879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82949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Sección del álbum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eaLnBrk="1" latinLnBrk="0" hangingPunct="1">
              <a:defRPr kumimoji="0" lang="es-ES" sz="4000" b="1" cap="all">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09600" y="3146652"/>
            <a:ext cx="7772400" cy="1500187"/>
          </a:xfrm>
        </p:spPr>
        <p:txBody>
          <a:bodyPr anchor="b"/>
          <a:lstStyle>
            <a:lvl1pPr marL="0" indent="0" eaLnBrk="1" latinLnBrk="0" hangingPunct="1">
              <a:buNone/>
              <a:defRPr kumimoji="0" lang="es-ES" sz="2000">
                <a:solidFill>
                  <a:schemeClr val="tx1">
                    <a:tint val="7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s-ES">
                <a:solidFill>
                  <a:prstClr val="black">
                    <a:tint val="75000"/>
                  </a:prstClr>
                </a:solidFill>
              </a:rPr>
              <a:pPr/>
              <a:t>22/02/2017</a:t>
            </a:fld>
            <a:endParaRPr lang="es-ES" dirty="0">
              <a:solidFill>
                <a:prstClr val="black">
                  <a:tint val="75000"/>
                </a:prstClr>
              </a:solidFill>
            </a:endParaRPr>
          </a:p>
        </p:txBody>
      </p:sp>
      <p:sp>
        <p:nvSpPr>
          <p:cNvPr id="10" name="Footer Placeholder 4"/>
          <p:cNvSpPr>
            <a:spLocks noGrp="1"/>
          </p:cNvSpPr>
          <p:nvPr>
            <p:ph type="ftr" sz="quarter" idx="11"/>
          </p:nvPr>
        </p:nvSpPr>
        <p:spPr>
          <a:xfrm>
            <a:off x="2971800" y="6553200"/>
            <a:ext cx="2895600" cy="304800"/>
          </a:xfrm>
        </p:spPr>
        <p:txBody>
          <a:bodyPr/>
          <a:lstStyle/>
          <a:p>
            <a:endParaRPr lang="es-ES" dirty="0">
              <a:solidFill>
                <a:prstClr val="black">
                  <a:tint val="75000"/>
                </a:prstClr>
              </a:solidFill>
            </a:endParaRPr>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20175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AE5A4EC-0408-475D-A4B5-60DA0F8E959C}" type="datetimeFigureOut">
              <a:rPr lang="es-ES" smtClean="0"/>
              <a:pPr/>
              <a:t>22/02/2017</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49581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AE5A4EC-0408-475D-A4B5-60DA0F8E959C}" type="datetimeFigureOut">
              <a:rPr lang="es-ES" smtClean="0"/>
              <a:pPr/>
              <a:t>22/02/2017</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416530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E5A4EC-0408-475D-A4B5-60DA0F8E959C}" type="datetimeFigureOut">
              <a:rPr lang="es-ES" smtClean="0"/>
              <a:pPr/>
              <a:t>22/02/2017</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421627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E5A4EC-0408-475D-A4B5-60DA0F8E959C}" type="datetimeFigureOut">
              <a:rPr lang="es-ES" smtClean="0"/>
              <a:pPr/>
              <a:t>22/02/2017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27003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E5A4EC-0408-475D-A4B5-60DA0F8E959C}" type="datetimeFigureOut">
              <a:rPr lang="es-ES" smtClean="0"/>
              <a:pPr/>
              <a:t>22/02/2017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358178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A4EC-0408-475D-A4B5-60DA0F8E959C}" type="datetimeFigureOut">
              <a:rPr lang="es-ES" smtClean="0"/>
              <a:pPr/>
              <a:t>22/02/2017</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BDB75-2B97-4BB3-A0DB-B52FF36EF830}" type="slidenum">
              <a:rPr lang="es-ES" smtClean="0"/>
              <a:pPr/>
              <a:t>‹Nº›</a:t>
            </a:fld>
            <a:endParaRPr lang="es-ES" dirty="0"/>
          </a:p>
        </p:txBody>
      </p:sp>
    </p:spTree>
    <p:extLst>
      <p:ext uri="{BB962C8B-B14F-4D97-AF65-F5344CB8AC3E}">
        <p14:creationId xmlns:p14="http://schemas.microsoft.com/office/powerpoint/2010/main" val="3565164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857982543"/>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34768175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A4EC-0408-475D-A4B5-60DA0F8E959C}" type="datetimeFigureOut">
              <a:rPr lang="es-ES" smtClean="0">
                <a:solidFill>
                  <a:prstClr val="black">
                    <a:tint val="75000"/>
                  </a:prstClr>
                </a:solidFill>
              </a:rPr>
              <a:pPr/>
              <a:t>22/02/2017</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BDB75-2B97-4BB3-A0DB-B52FF36EF83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28964326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5.jpe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3248898"/>
            <a:ext cx="9144000" cy="571500"/>
          </a:xfrm>
          <a:prstGeom prst="rect">
            <a:avLst/>
          </a:prstGeom>
          <a:noFill/>
          <a:ln w="9525">
            <a:noFill/>
            <a:miter lim="800000"/>
            <a:headEnd/>
            <a:tailEnd/>
          </a:ln>
          <a:effectLst/>
        </p:spPr>
        <p:txBody>
          <a:bodyPr anchor="ctr"/>
          <a:lstStyle/>
          <a:p>
            <a:r>
              <a:rPr lang="es-ES_tradnl" b="1" dirty="0" smtClean="0">
                <a:solidFill>
                  <a:schemeClr val="bg1"/>
                </a:solidFill>
                <a:effectLst>
                  <a:outerShdw blurRad="38100" dist="38100" dir="2700000" algn="tl">
                    <a:srgbClr val="000000">
                      <a:alpha val="43137"/>
                    </a:srgbClr>
                  </a:outerShdw>
                </a:effectLst>
              </a:rPr>
              <a:t> </a:t>
            </a:r>
            <a:r>
              <a:rPr lang="es-ES" sz="3200" b="1" dirty="0">
                <a:solidFill>
                  <a:schemeClr val="bg1"/>
                </a:solidFill>
                <a:effectLst>
                  <a:outerShdw blurRad="38100" dist="38100" dir="2700000" algn="tl">
                    <a:srgbClr val="000000">
                      <a:alpha val="43137"/>
                    </a:srgbClr>
                  </a:outerShdw>
                </a:effectLst>
                <a:latin typeface="Arial" charset="0"/>
              </a:rPr>
              <a:t/>
            </a:r>
            <a:br>
              <a:rPr lang="es-ES" sz="3200" b="1" dirty="0">
                <a:solidFill>
                  <a:schemeClr val="bg1"/>
                </a:solidFill>
                <a:effectLst>
                  <a:outerShdw blurRad="38100" dist="38100" dir="2700000" algn="tl">
                    <a:srgbClr val="000000">
                      <a:alpha val="43137"/>
                    </a:srgbClr>
                  </a:outerShdw>
                </a:effectLst>
                <a:latin typeface="Arial" charset="0"/>
              </a:rPr>
            </a:br>
            <a:r>
              <a:rPr lang="es-ES" sz="3200" kern="0" dirty="0">
                <a:solidFill>
                  <a:schemeClr val="bg1"/>
                </a:solidFill>
                <a:effectLst>
                  <a:outerShdw blurRad="38100" dist="38100" dir="2700000" algn="tl">
                    <a:srgbClr val="000000">
                      <a:alpha val="43137"/>
                    </a:srgbClr>
                  </a:outerShdw>
                </a:effectLst>
                <a:latin typeface="Arial Black" pitchFamily="34" charset="0"/>
                <a:ea typeface="+mj-ea"/>
                <a:cs typeface="+mj-cs"/>
              </a:rPr>
              <a:t/>
            </a:r>
            <a:br>
              <a:rPr lang="es-ES" sz="3200" kern="0" dirty="0">
                <a:solidFill>
                  <a:schemeClr val="bg1"/>
                </a:solidFill>
                <a:effectLst>
                  <a:outerShdw blurRad="38100" dist="38100" dir="2700000" algn="tl">
                    <a:srgbClr val="000000">
                      <a:alpha val="43137"/>
                    </a:srgbClr>
                  </a:outerShdw>
                </a:effectLst>
                <a:latin typeface="Arial Black" pitchFamily="34" charset="0"/>
                <a:ea typeface="+mj-ea"/>
                <a:cs typeface="+mj-cs"/>
              </a:rPr>
            </a:br>
            <a:endParaRPr lang="es-ES" sz="3200" kern="0" dirty="0">
              <a:solidFill>
                <a:schemeClr val="bg1"/>
              </a:solidFill>
              <a:effectLst>
                <a:outerShdw blurRad="38100" dist="38100" dir="2700000" algn="tl">
                  <a:srgbClr val="000000">
                    <a:alpha val="43137"/>
                  </a:srgbClr>
                </a:outerShdw>
              </a:effectLst>
              <a:latin typeface="Arial Black" pitchFamily="34" charset="0"/>
              <a:ea typeface="+mj-ea"/>
              <a:cs typeface="+mj-cs"/>
            </a:endParaRPr>
          </a:p>
        </p:txBody>
      </p:sp>
      <p:cxnSp>
        <p:nvCxnSpPr>
          <p:cNvPr id="8" name="7 Conector recto"/>
          <p:cNvCxnSpPr/>
          <p:nvPr/>
        </p:nvCxnSpPr>
        <p:spPr>
          <a:xfrm>
            <a:off x="108439" y="2420888"/>
            <a:ext cx="69762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5292080" y="5318726"/>
            <a:ext cx="3888432" cy="414530"/>
          </a:xfrm>
          <a:prstGeom prst="rect">
            <a:avLst/>
          </a:prstGeom>
          <a:noFill/>
          <a:ln w="9525">
            <a:noFill/>
            <a:miter lim="800000"/>
            <a:headEnd/>
            <a:tailEnd/>
          </a:ln>
          <a:effectLst/>
        </p:spPr>
        <p:txBody>
          <a:bodyPr anchor="ctr"/>
          <a:lstStyle/>
          <a:p>
            <a:pPr>
              <a:defRPr/>
            </a:pPr>
            <a:r>
              <a:rPr lang="es-ES" sz="1600" b="1" dirty="0" smtClean="0">
                <a:solidFill>
                  <a:schemeClr val="bg1"/>
                </a:solidFill>
                <a:effectLst>
                  <a:outerShdw blurRad="38100" dist="38100" dir="2700000" algn="tl">
                    <a:srgbClr val="000000">
                      <a:alpha val="43137"/>
                    </a:srgbClr>
                  </a:outerShdw>
                </a:effectLst>
                <a:latin typeface="Arial" charset="0"/>
              </a:rPr>
              <a:t>Gran Canaria, 23 de febrero </a:t>
            </a:r>
            <a:r>
              <a:rPr lang="es-ES" sz="1600" b="1" dirty="0">
                <a:solidFill>
                  <a:schemeClr val="bg1"/>
                </a:solidFill>
                <a:effectLst>
                  <a:outerShdw blurRad="38100" dist="38100" dir="2700000" algn="tl">
                    <a:srgbClr val="000000">
                      <a:alpha val="43137"/>
                    </a:srgbClr>
                  </a:outerShdw>
                </a:effectLst>
                <a:latin typeface="Arial" charset="0"/>
              </a:rPr>
              <a:t>de </a:t>
            </a:r>
            <a:r>
              <a:rPr lang="es-ES" sz="1600" b="1" dirty="0" smtClean="0">
                <a:solidFill>
                  <a:schemeClr val="bg1"/>
                </a:solidFill>
                <a:effectLst>
                  <a:outerShdw blurRad="38100" dist="38100" dir="2700000" algn="tl">
                    <a:srgbClr val="000000">
                      <a:alpha val="43137"/>
                    </a:srgbClr>
                  </a:outerShdw>
                </a:effectLst>
                <a:latin typeface="Arial" charset="0"/>
              </a:rPr>
              <a:t>2017</a:t>
            </a:r>
            <a:r>
              <a:rPr lang="es-ES" sz="3200" kern="0" dirty="0">
                <a:solidFill>
                  <a:schemeClr val="bg1"/>
                </a:solidFill>
                <a:effectLst>
                  <a:outerShdw blurRad="38100" dist="38100" dir="2700000" algn="tl">
                    <a:srgbClr val="000000">
                      <a:alpha val="43137"/>
                    </a:srgbClr>
                  </a:outerShdw>
                </a:effectLst>
                <a:latin typeface="Arial Black" pitchFamily="34" charset="0"/>
                <a:ea typeface="+mj-ea"/>
                <a:cs typeface="+mj-cs"/>
              </a:rPr>
              <a:t/>
            </a:r>
            <a:br>
              <a:rPr lang="es-ES" sz="3200" kern="0" dirty="0">
                <a:solidFill>
                  <a:schemeClr val="bg1"/>
                </a:solidFill>
                <a:effectLst>
                  <a:outerShdw blurRad="38100" dist="38100" dir="2700000" algn="tl">
                    <a:srgbClr val="000000">
                      <a:alpha val="43137"/>
                    </a:srgbClr>
                  </a:outerShdw>
                </a:effectLst>
                <a:latin typeface="Arial Black" pitchFamily="34" charset="0"/>
                <a:ea typeface="+mj-ea"/>
                <a:cs typeface="+mj-cs"/>
              </a:rPr>
            </a:br>
            <a:endParaRPr lang="es-ES" sz="3200" kern="0" dirty="0">
              <a:solidFill>
                <a:schemeClr val="bg1"/>
              </a:solidFill>
              <a:effectLst>
                <a:outerShdw blurRad="38100" dist="38100" dir="2700000" algn="tl">
                  <a:srgbClr val="000000">
                    <a:alpha val="43137"/>
                  </a:srgbClr>
                </a:outerShdw>
              </a:effectLst>
              <a:latin typeface="Arial Black" pitchFamily="34" charset="0"/>
              <a:ea typeface="+mj-ea"/>
              <a:cs typeface="+mj-cs"/>
            </a:endParaRPr>
          </a:p>
        </p:txBody>
      </p:sp>
      <p:sp>
        <p:nvSpPr>
          <p:cNvPr id="78852" name="Rectangle 4"/>
          <p:cNvSpPr>
            <a:spLocks noChangeArrowheads="1"/>
          </p:cNvSpPr>
          <p:nvPr/>
        </p:nvSpPr>
        <p:spPr bwMode="auto">
          <a:xfrm>
            <a:off x="0" y="90100"/>
            <a:ext cx="22313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78854" name="Rectangle 6"/>
          <p:cNvSpPr>
            <a:spLocks noChangeArrowheads="1"/>
          </p:cNvSpPr>
          <p:nvPr/>
        </p:nvSpPr>
        <p:spPr bwMode="auto">
          <a:xfrm>
            <a:off x="0" y="1667560"/>
            <a:ext cx="1723549"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13" name="12 CuadroTexto"/>
          <p:cNvSpPr txBox="1"/>
          <p:nvPr/>
        </p:nvSpPr>
        <p:spPr>
          <a:xfrm>
            <a:off x="2771800" y="4008546"/>
            <a:ext cx="6192688" cy="1107996"/>
          </a:xfrm>
          <a:prstGeom prst="rect">
            <a:avLst/>
          </a:prstGeom>
          <a:noFill/>
        </p:spPr>
        <p:txBody>
          <a:bodyPr wrap="square" rtlCol="0">
            <a:spAutoFit/>
          </a:bodyPr>
          <a:lstStyle/>
          <a:p>
            <a:pPr algn="r"/>
            <a:r>
              <a:rPr lang="es-ES" sz="6600" b="1" dirty="0" smtClean="0">
                <a:solidFill>
                  <a:srgbClr val="FF9900"/>
                </a:solidFill>
                <a:effectLst>
                  <a:outerShdw blurRad="38100" dist="38100" dir="2700000" algn="tl">
                    <a:srgbClr val="000000">
                      <a:alpha val="43137"/>
                    </a:srgbClr>
                  </a:outerShdw>
                </a:effectLst>
              </a:rPr>
              <a:t>MAC</a:t>
            </a:r>
            <a:r>
              <a:rPr lang="es-ES" sz="6600" b="1" dirty="0" smtClean="0">
                <a:solidFill>
                  <a:schemeClr val="bg1"/>
                </a:solidFill>
                <a:effectLst>
                  <a:outerShdw blurRad="38100" dist="38100" dir="2700000" algn="tl">
                    <a:srgbClr val="000000">
                      <a:alpha val="43137"/>
                    </a:srgbClr>
                  </a:outerShdw>
                </a:effectLst>
              </a:rPr>
              <a:t>BIOBLUE</a:t>
            </a:r>
            <a:endParaRPr lang="es-ES" sz="6600" b="1" dirty="0">
              <a:solidFill>
                <a:schemeClr val="bg1"/>
              </a:solidFill>
              <a:effectLst>
                <a:outerShdw blurRad="38100" dist="38100" dir="2700000" algn="tl">
                  <a:srgbClr val="000000">
                    <a:alpha val="43137"/>
                  </a:srgbClr>
                </a:outerShdw>
              </a:effectLst>
            </a:endParaRPr>
          </a:p>
        </p:txBody>
      </p:sp>
      <p:sp>
        <p:nvSpPr>
          <p:cNvPr id="16" name="15 CuadroTexto"/>
          <p:cNvSpPr txBox="1"/>
          <p:nvPr/>
        </p:nvSpPr>
        <p:spPr>
          <a:xfrm>
            <a:off x="155154" y="2533027"/>
            <a:ext cx="8953350" cy="923330"/>
          </a:xfrm>
          <a:prstGeom prst="rect">
            <a:avLst/>
          </a:prstGeom>
          <a:noFill/>
        </p:spPr>
        <p:txBody>
          <a:bodyPr wrap="square">
            <a:spAutoFit/>
          </a:bodyPr>
          <a:lstStyle/>
          <a:p>
            <a:pPr>
              <a:defRPr/>
            </a:pPr>
            <a:r>
              <a:rPr lang="es-ES" b="1" dirty="0">
                <a:solidFill>
                  <a:schemeClr val="bg1"/>
                </a:solidFill>
                <a:effectLst>
                  <a:outerShdw blurRad="38100" dist="38100" dir="2700000" algn="tl">
                    <a:srgbClr val="000000">
                      <a:alpha val="43137"/>
                    </a:srgbClr>
                  </a:outerShdw>
                </a:effectLst>
                <a:latin typeface="+mj-lt"/>
              </a:rPr>
              <a:t>Actividad </a:t>
            </a:r>
            <a:r>
              <a:rPr lang="es-ES" b="1" dirty="0" smtClean="0">
                <a:solidFill>
                  <a:schemeClr val="bg1"/>
                </a:solidFill>
                <a:effectLst>
                  <a:outerShdw blurRad="38100" dist="38100" dir="2700000" algn="tl">
                    <a:srgbClr val="000000">
                      <a:alpha val="43137"/>
                    </a:srgbClr>
                  </a:outerShdw>
                </a:effectLst>
                <a:latin typeface="+mj-lt"/>
              </a:rPr>
              <a:t>2.3.3: Acción demostrativa para desarrollar nuevas dietas en humanos y comprobación de nuevas y efectivas fuentes nutritivas a partir de </a:t>
            </a:r>
            <a:r>
              <a:rPr lang="es-ES" b="1" dirty="0" err="1" smtClean="0">
                <a:solidFill>
                  <a:schemeClr val="bg1"/>
                </a:solidFill>
                <a:effectLst>
                  <a:outerShdw blurRad="38100" dist="38100" dir="2700000" algn="tl">
                    <a:srgbClr val="000000">
                      <a:alpha val="43137"/>
                    </a:srgbClr>
                  </a:outerShdw>
                </a:effectLst>
                <a:latin typeface="+mj-lt"/>
              </a:rPr>
              <a:t>microalgas</a:t>
            </a:r>
            <a:r>
              <a:rPr lang="es-ES" b="1" dirty="0">
                <a:solidFill>
                  <a:schemeClr val="bg1"/>
                </a:solidFill>
                <a:effectLst>
                  <a:outerShdw blurRad="38100" dist="38100" dir="2700000" algn="tl">
                    <a:srgbClr val="000000">
                      <a:alpha val="43137"/>
                    </a:srgbClr>
                  </a:outerShdw>
                </a:effectLst>
                <a:latin typeface="+mj-lt"/>
              </a:rPr>
              <a:t/>
            </a:r>
            <a:br>
              <a:rPr lang="es-ES" b="1" dirty="0">
                <a:solidFill>
                  <a:schemeClr val="bg1"/>
                </a:solidFill>
                <a:effectLst>
                  <a:outerShdw blurRad="38100" dist="38100" dir="2700000" algn="tl">
                    <a:srgbClr val="000000">
                      <a:alpha val="43137"/>
                    </a:srgbClr>
                  </a:outerShdw>
                </a:effectLst>
                <a:latin typeface="+mj-lt"/>
              </a:rPr>
            </a:br>
            <a:endParaRPr lang="es-ES" b="1" dirty="0">
              <a:solidFill>
                <a:schemeClr val="bg1"/>
              </a:solidFill>
              <a:effectLst>
                <a:outerShdw blurRad="38100" dist="38100" dir="2700000" algn="tl">
                  <a:srgbClr val="000000">
                    <a:alpha val="43137"/>
                  </a:srgbClr>
                </a:outerShdw>
              </a:effectLst>
              <a:latin typeface="+mj-lt"/>
            </a:endParaRPr>
          </a:p>
        </p:txBody>
      </p:sp>
      <p:sp>
        <p:nvSpPr>
          <p:cNvPr id="46" name="CuadroTexto 7"/>
          <p:cNvSpPr txBox="1">
            <a:spLocks noChangeArrowheads="1"/>
          </p:cNvSpPr>
          <p:nvPr/>
        </p:nvSpPr>
        <p:spPr bwMode="auto">
          <a:xfrm>
            <a:off x="135326" y="5517232"/>
            <a:ext cx="4273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s-ES_tradnl" altLang="es-ES" sz="1000" dirty="0" smtClean="0">
                <a:solidFill>
                  <a:srgbClr val="0070C0"/>
                </a:solidFill>
                <a:latin typeface="+mn-lt"/>
              </a:rPr>
              <a:t>Entidades participantes beneficiarias y  de Terceros Países:</a:t>
            </a:r>
            <a:endParaRPr lang="es-ES_tradnl" altLang="es-ES" sz="1000" dirty="0">
              <a:solidFill>
                <a:srgbClr val="0070C0"/>
              </a:solidFill>
              <a:latin typeface="+mn-lt"/>
            </a:endParaRPr>
          </a:p>
        </p:txBody>
      </p:sp>
      <p:sp>
        <p:nvSpPr>
          <p:cNvPr id="51" name="CuadroTexto 7"/>
          <p:cNvSpPr txBox="1">
            <a:spLocks noChangeArrowheads="1"/>
          </p:cNvSpPr>
          <p:nvPr/>
        </p:nvSpPr>
        <p:spPr bwMode="auto">
          <a:xfrm>
            <a:off x="107504" y="6093296"/>
            <a:ext cx="22937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s-ES_tradnl" altLang="es-ES" sz="1000" dirty="0">
                <a:solidFill>
                  <a:srgbClr val="0070C0"/>
                </a:solidFill>
                <a:latin typeface="+mn-lt"/>
              </a:rPr>
              <a:t>P</a:t>
            </a:r>
            <a:r>
              <a:rPr lang="es-ES_tradnl" altLang="es-ES" sz="1000" dirty="0" smtClean="0">
                <a:solidFill>
                  <a:srgbClr val="0070C0"/>
                </a:solidFill>
                <a:latin typeface="+mn-lt"/>
              </a:rPr>
              <a:t>articipantes asociados:</a:t>
            </a:r>
            <a:endParaRPr lang="es-ES_tradnl" altLang="es-ES" sz="1000" dirty="0">
              <a:solidFill>
                <a:srgbClr val="0070C0"/>
              </a:solidFill>
              <a:latin typeface="+mn-lt"/>
            </a:endParaRPr>
          </a:p>
        </p:txBody>
      </p:sp>
      <p:pic>
        <p:nvPicPr>
          <p:cNvPr id="74" name="73 Imagen" descr="C:\Users\eportillo\AppData\Local\Microsoft\Windows\Temporary Internet Files\Content.Word\ProyectosMAC-MACBIOBLUE_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589" y="360171"/>
            <a:ext cx="2009653" cy="671615"/>
          </a:xfrm>
          <a:prstGeom prst="rect">
            <a:avLst/>
          </a:prstGeom>
          <a:noFill/>
          <a:ln>
            <a:noFill/>
          </a:ln>
        </p:spPr>
      </p:pic>
      <p:sp>
        <p:nvSpPr>
          <p:cNvPr id="75" name="74 CuadroTexto"/>
          <p:cNvSpPr txBox="1"/>
          <p:nvPr/>
        </p:nvSpPr>
        <p:spPr>
          <a:xfrm>
            <a:off x="188606" y="1916832"/>
            <a:ext cx="8775882" cy="369332"/>
          </a:xfrm>
          <a:prstGeom prst="rect">
            <a:avLst/>
          </a:prstGeom>
          <a:noFill/>
        </p:spPr>
        <p:txBody>
          <a:bodyPr wrap="square">
            <a:spAutoFit/>
          </a:bodyPr>
          <a:lstStyle/>
          <a:p>
            <a:pPr>
              <a:defRPr/>
            </a:pPr>
            <a:r>
              <a:rPr lang="es-ES" b="1" dirty="0" smtClean="0">
                <a:solidFill>
                  <a:schemeClr val="bg1"/>
                </a:solidFill>
                <a:effectLst>
                  <a:outerShdw blurRad="38100" dist="38100" dir="2700000" algn="tl">
                    <a:srgbClr val="000000">
                      <a:alpha val="43137"/>
                    </a:srgbClr>
                  </a:outerShdw>
                </a:effectLst>
                <a:latin typeface="+mj-lt"/>
              </a:rPr>
              <a:t>Entidad Responsable : UNIVERSIDAD DE LAS PALMAS DE GRAN CANARIA</a:t>
            </a:r>
            <a:endParaRPr lang="es-ES" b="1" dirty="0">
              <a:solidFill>
                <a:schemeClr val="bg1"/>
              </a:solidFill>
              <a:effectLst>
                <a:outerShdw blurRad="38100" dist="38100" dir="2700000" algn="tl">
                  <a:srgbClr val="000000">
                    <a:alpha val="43137"/>
                  </a:srgbClr>
                </a:outerShdw>
              </a:effectLst>
              <a:latin typeface="+mj-lt"/>
            </a:endParaRPr>
          </a:p>
        </p:txBody>
      </p:sp>
      <p:sp>
        <p:nvSpPr>
          <p:cNvPr id="6" name="5 Rectángulo"/>
          <p:cNvSpPr/>
          <p:nvPr/>
        </p:nvSpPr>
        <p:spPr>
          <a:xfrm>
            <a:off x="48891" y="4931876"/>
            <a:ext cx="1613455" cy="369332"/>
          </a:xfrm>
          <a:prstGeom prst="rect">
            <a:avLst/>
          </a:prstGeom>
        </p:spPr>
        <p:txBody>
          <a:bodyPr wrap="none">
            <a:spAutoFit/>
          </a:bodyPr>
          <a:lstStyle/>
          <a:p>
            <a:r>
              <a:rPr lang="es-ES" b="1" dirty="0" smtClean="0">
                <a:solidFill>
                  <a:schemeClr val="bg1"/>
                </a:solidFill>
                <a:effectLst>
                  <a:outerShdw blurRad="38100" dist="38100" dir="2700000" algn="tl">
                    <a:srgbClr val="000000">
                      <a:alpha val="43137"/>
                    </a:srgbClr>
                  </a:outerShdw>
                </a:effectLst>
                <a:latin typeface="+mj-lt"/>
              </a:rPr>
              <a:t>MAC/1.1b/086</a:t>
            </a:r>
            <a:endParaRPr lang="es-ES" b="1" dirty="0">
              <a:solidFill>
                <a:schemeClr val="bg1"/>
              </a:solidFill>
              <a:effectLst>
                <a:outerShdw blurRad="38100" dist="38100" dir="2700000" algn="tl">
                  <a:srgbClr val="000000">
                    <a:alpha val="43137"/>
                  </a:srgbClr>
                </a:outerShdw>
              </a:effectLst>
              <a:latin typeface="+mj-lt"/>
            </a:endParaRPr>
          </a:p>
        </p:txBody>
      </p:sp>
      <p:pic>
        <p:nvPicPr>
          <p:cNvPr id="44"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6" y="6344932"/>
            <a:ext cx="514648" cy="48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376" y="6442864"/>
            <a:ext cx="749399" cy="30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23549" y="6331576"/>
            <a:ext cx="514648" cy="48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1628" y="6451768"/>
            <a:ext cx="514648" cy="28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0055" y="6482927"/>
            <a:ext cx="749399" cy="22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1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55317" y="6531893"/>
            <a:ext cx="749399" cy="12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59710" y="6469573"/>
            <a:ext cx="749399" cy="24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gráficos4"/>
          <p:cNvPicPr>
            <a:picLocks noChangeAspect="1"/>
          </p:cNvPicPr>
          <p:nvPr/>
        </p:nvPicPr>
        <p:blipFill>
          <a:blip r:embed="rId12" cstate="print">
            <a:lum/>
            <a:alphaModFix/>
          </a:blip>
          <a:srcRect/>
          <a:stretch>
            <a:fillRect/>
          </a:stretch>
        </p:blipFill>
        <p:spPr>
          <a:xfrm>
            <a:off x="5969249" y="6389446"/>
            <a:ext cx="650081" cy="329410"/>
          </a:xfrm>
          <a:prstGeom prst="rect">
            <a:avLst/>
          </a:prstGeom>
          <a:noFill/>
          <a:ln>
            <a:noFill/>
            <a:prstDash/>
          </a:ln>
        </p:spPr>
      </p:pic>
      <p:pic>
        <p:nvPicPr>
          <p:cNvPr id="82" name="Picture 21" descr="COAG Canarias"/>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82745" y="6433961"/>
            <a:ext cx="749399" cy="28489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3" descr="logoubq_150"/>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39510" y="6291514"/>
            <a:ext cx="442416" cy="43624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5" descr="logo BRC"/>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59105" y="6514088"/>
            <a:ext cx="749399" cy="204768"/>
          </a:xfrm>
          <a:prstGeom prst="rect">
            <a:avLst/>
          </a:prstGeom>
          <a:noFill/>
          <a:extLst/>
        </p:spPr>
      </p:pic>
      <p:pic>
        <p:nvPicPr>
          <p:cNvPr id="87"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72028" y="5823267"/>
            <a:ext cx="534206" cy="25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 name="47 Grupo"/>
          <p:cNvGrpSpPr>
            <a:grpSpLocks noChangeAspect="1"/>
          </p:cNvGrpSpPr>
          <p:nvPr/>
        </p:nvGrpSpPr>
        <p:grpSpPr>
          <a:xfrm>
            <a:off x="251520" y="5589240"/>
            <a:ext cx="6334146" cy="629921"/>
            <a:chOff x="0" y="0"/>
            <a:chExt cx="7203107" cy="716327"/>
          </a:xfrm>
        </p:grpSpPr>
        <p:pic>
          <p:nvPicPr>
            <p:cNvPr id="91" name="Picture 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86497" y="257409"/>
              <a:ext cx="1080000" cy="20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72994" y="235841"/>
              <a:ext cx="1080000" cy="24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4"/>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0" y="223615"/>
              <a:ext cx="1080000" cy="26909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893914" y="0"/>
              <a:ext cx="540000" cy="71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540410" y="143269"/>
              <a:ext cx="662697" cy="42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59491" y="98915"/>
              <a:ext cx="1027233" cy="518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693221" y="87510"/>
              <a:ext cx="468000" cy="54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10"/>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267718" y="88163"/>
              <a:ext cx="51969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0" name="Picture 1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739510" y="5780993"/>
            <a:ext cx="407014" cy="34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 name="16 Grupo"/>
          <p:cNvGrpSpPr/>
          <p:nvPr/>
        </p:nvGrpSpPr>
        <p:grpSpPr>
          <a:xfrm>
            <a:off x="4676182" y="260648"/>
            <a:ext cx="4276725" cy="747395"/>
            <a:chOff x="0" y="0"/>
            <a:chExt cx="7972425" cy="1333500"/>
          </a:xfrm>
        </p:grpSpPr>
        <p:pic>
          <p:nvPicPr>
            <p:cNvPr id="104" name="0 Imagen"/>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048125" y="257175"/>
              <a:ext cx="3924300" cy="1076325"/>
            </a:xfrm>
            <a:prstGeom prst="rect">
              <a:avLst/>
            </a:prstGeom>
          </p:spPr>
        </p:pic>
        <p:pic>
          <p:nvPicPr>
            <p:cNvPr id="105" name="0 Imagen"/>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180975"/>
              <a:ext cx="1152525" cy="1152525"/>
            </a:xfrm>
            <a:prstGeom prst="rect">
              <a:avLst/>
            </a:prstGeom>
          </p:spPr>
        </p:pic>
        <p:pic>
          <p:nvPicPr>
            <p:cNvPr id="106" name="0 Imagen"/>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647825" y="0"/>
              <a:ext cx="2095500" cy="1333500"/>
            </a:xfrm>
            <a:prstGeom prst="rect">
              <a:avLst/>
            </a:prstGeom>
          </p:spPr>
        </p:pic>
      </p:grpSp>
      <p:pic>
        <p:nvPicPr>
          <p:cNvPr id="1026" name="Picture 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257445" y="5687931"/>
            <a:ext cx="328299"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57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476672"/>
            <a:ext cx="3744416" cy="420067"/>
          </a:xfrm>
        </p:spPr>
        <p:txBody>
          <a:bodyPr>
            <a:noAutofit/>
          </a:bodyPr>
          <a:lstStyle/>
          <a:p>
            <a:pPr>
              <a:buNone/>
            </a:pPr>
            <a:r>
              <a:rPr lang="es-ES" sz="4800" b="1" dirty="0" smtClean="0">
                <a:solidFill>
                  <a:srgbClr val="FFC000"/>
                </a:solidFill>
                <a:effectLst>
                  <a:outerShdw blurRad="38100" dist="38100" dir="2700000" algn="tl">
                    <a:srgbClr val="000000">
                      <a:alpha val="43137"/>
                    </a:srgbClr>
                  </a:outerShdw>
                </a:effectLst>
              </a:rPr>
              <a:t>Índice</a:t>
            </a:r>
            <a:endParaRPr lang="es-ES" sz="4800" b="1" dirty="0">
              <a:solidFill>
                <a:srgbClr val="FFC000"/>
              </a:solidFill>
              <a:effectLst>
                <a:outerShdw blurRad="38100" dist="38100" dir="2700000" algn="tl">
                  <a:srgbClr val="000000">
                    <a:alpha val="43137"/>
                  </a:srgbClr>
                </a:outerShdw>
              </a:effectLst>
            </a:endParaRPr>
          </a:p>
        </p:txBody>
      </p:sp>
      <p:graphicFrame>
        <p:nvGraphicFramePr>
          <p:cNvPr id="5" name="4 Diagrama"/>
          <p:cNvGraphicFramePr/>
          <p:nvPr>
            <p:extLst>
              <p:ext uri="{D42A27DB-BD31-4B8C-83A1-F6EECF244321}">
                <p14:modId xmlns:p14="http://schemas.microsoft.com/office/powerpoint/2010/main" val="3466849709"/>
              </p:ext>
            </p:extLst>
          </p:nvPr>
        </p:nvGraphicFramePr>
        <p:xfrm>
          <a:off x="1403648" y="1196752"/>
          <a:ext cx="5808345"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9204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17" name="16 CuadroTexto"/>
          <p:cNvSpPr txBox="1"/>
          <p:nvPr/>
        </p:nvSpPr>
        <p:spPr>
          <a:xfrm>
            <a:off x="323528" y="188640"/>
            <a:ext cx="6192688" cy="707886"/>
          </a:xfrm>
          <a:prstGeom prst="rect">
            <a:avLst/>
          </a:prstGeom>
          <a:noFill/>
        </p:spPr>
        <p:txBody>
          <a:bodyPr wrap="square" rtlCol="0">
            <a:spAutoFit/>
          </a:bodyPr>
          <a:lstStyle/>
          <a:p>
            <a:r>
              <a:rPr lang="es-ES" sz="4000" dirty="0" smtClean="0">
                <a:solidFill>
                  <a:srgbClr val="FF9900"/>
                </a:solidFill>
                <a:effectLst>
                  <a:outerShdw blurRad="38100" dist="38100" dir="2700000" algn="tl">
                    <a:srgbClr val="000000">
                      <a:alpha val="43137"/>
                    </a:srgbClr>
                  </a:outerShdw>
                </a:effectLst>
              </a:rPr>
              <a:t>MAC</a:t>
            </a:r>
            <a:r>
              <a:rPr lang="es-ES" sz="4000" dirty="0" smtClean="0">
                <a:solidFill>
                  <a:prstClr val="white"/>
                </a:solidFill>
                <a:effectLst>
                  <a:outerShdw blurRad="38100" dist="38100" dir="2700000" algn="tl">
                    <a:srgbClr val="000000">
                      <a:alpha val="43137"/>
                    </a:srgbClr>
                  </a:outerShdw>
                </a:effectLst>
              </a:rPr>
              <a:t>BIOBLUE</a:t>
            </a:r>
            <a:endParaRPr lang="es-ES" sz="4000" dirty="0">
              <a:solidFill>
                <a:prstClr val="white"/>
              </a:solidFill>
              <a:effectLst>
                <a:outerShdw blurRad="38100" dist="38100" dir="2700000" algn="tl">
                  <a:srgbClr val="000000">
                    <a:alpha val="43137"/>
                  </a:srgbClr>
                </a:outerShdw>
              </a:effectLst>
            </a:endParaRPr>
          </a:p>
        </p:txBody>
      </p:sp>
      <p:sp>
        <p:nvSpPr>
          <p:cNvPr id="4" name="Título 28"/>
          <p:cNvSpPr txBox="1">
            <a:spLocks/>
          </p:cNvSpPr>
          <p:nvPr/>
        </p:nvSpPr>
        <p:spPr bwMode="auto">
          <a:xfrm>
            <a:off x="107504" y="1196752"/>
            <a:ext cx="8929687" cy="504056"/>
          </a:xfrm>
          <a:prstGeom prst="rect">
            <a:avLst/>
          </a:prstGeom>
          <a:noFill/>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b="1" dirty="0" smtClean="0">
                <a:solidFill>
                  <a:prstClr val="black"/>
                </a:solidFill>
                <a:effectLst>
                  <a:outerShdw blurRad="38100" dist="38100" dir="2700000" algn="tl">
                    <a:srgbClr val="000000">
                      <a:alpha val="43137"/>
                    </a:srgbClr>
                  </a:outerShdw>
                </a:effectLst>
              </a:rPr>
              <a:t>Participantes de la Actividad 2.3.3</a:t>
            </a:r>
            <a:endParaRPr lang="es-ES" altLang="es-ES" sz="2400" b="1" dirty="0" smtClean="0">
              <a:solidFill>
                <a:prstClr val="black"/>
              </a:solidFill>
              <a:ea typeface="ＭＳ Ｐゴシック" pitchFamily="34" charset="-128"/>
            </a:endParaRPr>
          </a:p>
        </p:txBody>
      </p:sp>
      <p:sp>
        <p:nvSpPr>
          <p:cNvPr id="6" name="Título 28"/>
          <p:cNvSpPr txBox="1">
            <a:spLocks/>
          </p:cNvSpPr>
          <p:nvPr/>
        </p:nvSpPr>
        <p:spPr bwMode="auto">
          <a:xfrm>
            <a:off x="-36512" y="1700809"/>
            <a:ext cx="8929687" cy="360039"/>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34" charset="-128"/>
              </a:defRPr>
            </a:lvl1pPr>
            <a:lvl2pPr marL="800100" indent="-3429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just" eaLnBrk="1" hangingPunct="1"/>
            <a:r>
              <a:rPr lang="es-ES" altLang="es-ES" sz="1500" b="1" dirty="0" smtClean="0">
                <a:solidFill>
                  <a:prstClr val="black"/>
                </a:solidFill>
                <a:latin typeface="Calibri" pitchFamily="34" charset="0"/>
              </a:rPr>
              <a:t>ENTIDADES PARTICIPANTES BENEFICIARIAS DEL FEDER (Madeira, Canarias)</a:t>
            </a:r>
            <a:endParaRPr lang="es-ES" altLang="es-ES" sz="1500" b="1" dirty="0">
              <a:solidFill>
                <a:prstClr val="black"/>
              </a:solidFill>
              <a:latin typeface="Calibri" pitchFamily="34" charset="0"/>
            </a:endParaRPr>
          </a:p>
        </p:txBody>
      </p:sp>
      <p:sp>
        <p:nvSpPr>
          <p:cNvPr id="9" name="Título 28"/>
          <p:cNvSpPr txBox="1">
            <a:spLocks/>
          </p:cNvSpPr>
          <p:nvPr/>
        </p:nvSpPr>
        <p:spPr bwMode="auto">
          <a:xfrm>
            <a:off x="-36512" y="2060848"/>
            <a:ext cx="8929687" cy="467991"/>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34" charset="-128"/>
              </a:defRPr>
            </a:lvl1pPr>
            <a:lvl2pPr marL="800100" indent="-3429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buFont typeface="Arial" charset="0"/>
              <a:buChar char="•"/>
            </a:pPr>
            <a:r>
              <a:rPr lang="es-ES" altLang="es-ES" sz="1500" dirty="0" smtClean="0">
                <a:solidFill>
                  <a:prstClr val="black"/>
                </a:solidFill>
                <a:latin typeface="Calibri" pitchFamily="34" charset="0"/>
              </a:rPr>
              <a:t>Socio responsable: Universidad de Las Palmas de Gran Canaria (ULPGC)</a:t>
            </a:r>
          </a:p>
          <a:p>
            <a:pPr lvl="1" algn="just" eaLnBrk="1" hangingPunct="1">
              <a:buFont typeface="Arial" charset="0"/>
              <a:buChar char="•"/>
            </a:pPr>
            <a:r>
              <a:rPr lang="es-ES" altLang="es-ES" sz="1500" dirty="0" smtClean="0">
                <a:solidFill>
                  <a:prstClr val="black"/>
                </a:solidFill>
                <a:latin typeface="Calibri" pitchFamily="34" charset="0"/>
              </a:rPr>
              <a:t>Grupo de Investigación en Nutrición</a:t>
            </a:r>
          </a:p>
          <a:p>
            <a:pPr lvl="1" algn="just" eaLnBrk="1" hangingPunct="1">
              <a:buFont typeface="Arial" charset="0"/>
              <a:buChar char="•"/>
            </a:pPr>
            <a:r>
              <a:rPr lang="es-ES" altLang="es-ES" sz="1500" dirty="0" smtClean="0">
                <a:solidFill>
                  <a:prstClr val="black"/>
                </a:solidFill>
                <a:latin typeface="Calibri" pitchFamily="34" charset="0"/>
              </a:rPr>
              <a:t>Grupo De Endocrinología y Diabetes</a:t>
            </a:r>
          </a:p>
          <a:p>
            <a:pPr lvl="1" algn="just" eaLnBrk="1" hangingPunct="1">
              <a:buFont typeface="Arial" charset="0"/>
              <a:buChar char="•"/>
            </a:pPr>
            <a:r>
              <a:rPr lang="es-ES" altLang="es-ES" sz="1500" dirty="0" smtClean="0">
                <a:solidFill>
                  <a:prstClr val="black"/>
                </a:solidFill>
                <a:latin typeface="Calibri" pitchFamily="34" charset="0"/>
              </a:rPr>
              <a:t>Grupo de Investigación en Acuicultura</a:t>
            </a:r>
          </a:p>
          <a:p>
            <a:pPr algn="just" eaLnBrk="1" hangingPunct="1">
              <a:buFont typeface="Arial" charset="0"/>
              <a:buChar char="•"/>
            </a:pPr>
            <a:r>
              <a:rPr lang="es-ES" altLang="es-ES" sz="1500" dirty="0" smtClean="0">
                <a:solidFill>
                  <a:prstClr val="black"/>
                </a:solidFill>
                <a:latin typeface="Calibri" pitchFamily="34" charset="0"/>
              </a:rPr>
              <a:t>Socio 1: Instituto tecnológico de Canarias (ITC)</a:t>
            </a:r>
          </a:p>
          <a:p>
            <a:pPr algn="just" eaLnBrk="1" hangingPunct="1">
              <a:buFont typeface="Arial" charset="0"/>
              <a:buChar char="•"/>
            </a:pPr>
            <a:r>
              <a:rPr lang="es-ES" altLang="es-ES" sz="1500" dirty="0" smtClean="0">
                <a:solidFill>
                  <a:prstClr val="black"/>
                </a:solidFill>
                <a:latin typeface="Calibri" pitchFamily="34" charset="0"/>
              </a:rPr>
              <a:t>Socio 2: </a:t>
            </a:r>
            <a:r>
              <a:rPr lang="es-ES" altLang="es-ES" sz="1500" dirty="0" err="1" smtClean="0">
                <a:solidFill>
                  <a:prstClr val="black"/>
                </a:solidFill>
                <a:latin typeface="Calibri" pitchFamily="34" charset="0"/>
              </a:rPr>
              <a:t>Universidade</a:t>
            </a:r>
            <a:r>
              <a:rPr lang="es-ES" altLang="es-ES" sz="1500" dirty="0" smtClean="0">
                <a:solidFill>
                  <a:prstClr val="black"/>
                </a:solidFill>
                <a:latin typeface="Calibri" pitchFamily="34" charset="0"/>
              </a:rPr>
              <a:t> de Madeira (UM)</a:t>
            </a:r>
          </a:p>
          <a:p>
            <a:pPr algn="just" eaLnBrk="1" hangingPunct="1">
              <a:buFont typeface="Arial" charset="0"/>
              <a:buChar char="•"/>
            </a:pPr>
            <a:r>
              <a:rPr lang="es-ES" altLang="es-ES" sz="1500" dirty="0" smtClean="0">
                <a:solidFill>
                  <a:prstClr val="black"/>
                </a:solidFill>
                <a:latin typeface="Calibri" pitchFamily="34" charset="0"/>
              </a:rPr>
              <a:t>Socio 3: Universidad de La Laguna (ULL)</a:t>
            </a:r>
          </a:p>
        </p:txBody>
      </p:sp>
      <p:sp>
        <p:nvSpPr>
          <p:cNvPr id="7" name="Título 28"/>
          <p:cNvSpPr txBox="1">
            <a:spLocks/>
          </p:cNvSpPr>
          <p:nvPr/>
        </p:nvSpPr>
        <p:spPr bwMode="auto">
          <a:xfrm>
            <a:off x="0" y="3861048"/>
            <a:ext cx="8929687" cy="432047"/>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34" charset="-128"/>
              </a:defRPr>
            </a:lvl1pPr>
            <a:lvl2pPr marL="800100" indent="-3429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just" eaLnBrk="1" hangingPunct="1"/>
            <a:r>
              <a:rPr lang="es-ES" altLang="es-ES" sz="1500" b="1" dirty="0" smtClean="0">
                <a:solidFill>
                  <a:prstClr val="black"/>
                </a:solidFill>
                <a:latin typeface="Calibri" pitchFamily="34" charset="0"/>
              </a:rPr>
              <a:t>PARTICIPANTES DE TERCEROS PAÍSES</a:t>
            </a:r>
            <a:endParaRPr lang="es-ES" altLang="es-ES" sz="1500" b="1" dirty="0">
              <a:solidFill>
                <a:prstClr val="black"/>
              </a:solidFill>
              <a:latin typeface="Calibri" pitchFamily="34" charset="0"/>
            </a:endParaRPr>
          </a:p>
        </p:txBody>
      </p:sp>
      <p:sp>
        <p:nvSpPr>
          <p:cNvPr id="8" name="Título 28"/>
          <p:cNvSpPr txBox="1">
            <a:spLocks/>
          </p:cNvSpPr>
          <p:nvPr/>
        </p:nvSpPr>
        <p:spPr bwMode="auto">
          <a:xfrm>
            <a:off x="0" y="4221088"/>
            <a:ext cx="8929687" cy="467991"/>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34" charset="-128"/>
              </a:defRPr>
            </a:lvl1pPr>
            <a:lvl2pPr marL="800100" indent="-3429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buFont typeface="Arial" charset="0"/>
              <a:buChar char="•"/>
            </a:pPr>
            <a:r>
              <a:rPr lang="es-ES" altLang="es-ES" sz="1500" dirty="0" smtClean="0">
                <a:solidFill>
                  <a:prstClr val="black"/>
                </a:solidFill>
                <a:latin typeface="Calibri" pitchFamily="34" charset="0"/>
              </a:rPr>
              <a:t>Socio 4: </a:t>
            </a:r>
            <a:r>
              <a:rPr lang="es-ES" sz="1600" dirty="0" err="1" smtClean="0">
                <a:latin typeface="+mn-lt"/>
              </a:rPr>
              <a:t>Laboratoire</a:t>
            </a:r>
            <a:r>
              <a:rPr lang="es-ES" sz="1600" dirty="0" smtClean="0">
                <a:latin typeface="+mn-lt"/>
              </a:rPr>
              <a:t> </a:t>
            </a:r>
            <a:r>
              <a:rPr lang="es-ES" sz="1600" dirty="0" err="1" smtClean="0">
                <a:latin typeface="+mn-lt"/>
              </a:rPr>
              <a:t>d'Electrochimie</a:t>
            </a:r>
            <a:r>
              <a:rPr lang="es-ES" sz="1600" dirty="0" smtClean="0">
                <a:latin typeface="+mn-lt"/>
              </a:rPr>
              <a:t> et des </a:t>
            </a:r>
            <a:r>
              <a:rPr lang="es-ES" sz="1600" dirty="0" err="1" smtClean="0">
                <a:latin typeface="+mn-lt"/>
              </a:rPr>
              <a:t>Procédés</a:t>
            </a:r>
            <a:r>
              <a:rPr lang="es-ES" sz="1600" dirty="0" smtClean="0">
                <a:latin typeface="+mn-lt"/>
              </a:rPr>
              <a:t> </a:t>
            </a:r>
            <a:r>
              <a:rPr lang="es-ES" sz="1600" dirty="0" err="1" smtClean="0">
                <a:latin typeface="+mn-lt"/>
              </a:rPr>
              <a:t>Membranaires</a:t>
            </a:r>
            <a:r>
              <a:rPr lang="es-ES" sz="1600" dirty="0" smtClean="0">
                <a:latin typeface="+mn-lt"/>
              </a:rPr>
              <a:t> (LAE) </a:t>
            </a:r>
            <a:r>
              <a:rPr lang="es-ES" sz="1600" dirty="0" err="1" smtClean="0">
                <a:latin typeface="+mn-lt"/>
              </a:rPr>
              <a:t>Universite</a:t>
            </a:r>
            <a:r>
              <a:rPr lang="es-ES" sz="1600" dirty="0" smtClean="0">
                <a:latin typeface="+mn-lt"/>
              </a:rPr>
              <a:t> </a:t>
            </a:r>
            <a:r>
              <a:rPr lang="es-ES" sz="1600" dirty="0" err="1" smtClean="0">
                <a:latin typeface="+mn-lt"/>
              </a:rPr>
              <a:t>Cheikh</a:t>
            </a:r>
            <a:r>
              <a:rPr lang="es-ES" sz="1600" dirty="0" smtClean="0">
                <a:latin typeface="+mn-lt"/>
              </a:rPr>
              <a:t> Anta DIOP (Senegal)</a:t>
            </a:r>
          </a:p>
          <a:p>
            <a:pPr algn="just" eaLnBrk="1" hangingPunct="1">
              <a:buFont typeface="Arial" charset="0"/>
              <a:buChar char="•"/>
            </a:pPr>
            <a:endParaRPr lang="es-ES" altLang="es-ES" sz="1600" dirty="0" smtClean="0">
              <a:solidFill>
                <a:prstClr val="black"/>
              </a:solidFill>
              <a:latin typeface="+mn-lt"/>
            </a:endParaRPr>
          </a:p>
          <a:p>
            <a:pPr algn="just" eaLnBrk="1" hangingPunct="1">
              <a:buFont typeface="Arial" charset="0"/>
              <a:buChar char="•"/>
            </a:pPr>
            <a:endParaRPr lang="fr-FR" altLang="es-ES" sz="1600" dirty="0" smtClean="0">
              <a:solidFill>
                <a:prstClr val="black"/>
              </a:solidFill>
              <a:latin typeface="+mn-lt"/>
            </a:endParaRPr>
          </a:p>
        </p:txBody>
      </p:sp>
      <p:sp>
        <p:nvSpPr>
          <p:cNvPr id="11" name="10 Rectángulo"/>
          <p:cNvSpPr/>
          <p:nvPr/>
        </p:nvSpPr>
        <p:spPr>
          <a:xfrm>
            <a:off x="0" y="4941168"/>
            <a:ext cx="2552558" cy="338554"/>
          </a:xfrm>
          <a:prstGeom prst="rect">
            <a:avLst/>
          </a:prstGeom>
        </p:spPr>
        <p:txBody>
          <a:bodyPr wrap="none">
            <a:spAutoFit/>
          </a:bodyPr>
          <a:lstStyle/>
          <a:p>
            <a:pPr algn="just"/>
            <a:r>
              <a:rPr lang="es-ES" altLang="es-ES" sz="1600" b="1" dirty="0" smtClean="0">
                <a:solidFill>
                  <a:prstClr val="black"/>
                </a:solidFill>
                <a:latin typeface="Calibri" pitchFamily="34" charset="0"/>
              </a:rPr>
              <a:t>PARTICIPANTES ASOCIADOS</a:t>
            </a:r>
            <a:endParaRPr lang="es-ES" altLang="es-ES" sz="1600" b="1" dirty="0">
              <a:solidFill>
                <a:prstClr val="black"/>
              </a:solidFill>
              <a:latin typeface="Calibri" pitchFamily="34" charset="0"/>
            </a:endParaRPr>
          </a:p>
        </p:txBody>
      </p:sp>
      <p:sp>
        <p:nvSpPr>
          <p:cNvPr id="12" name="11 Rectángulo"/>
          <p:cNvSpPr/>
          <p:nvPr/>
        </p:nvSpPr>
        <p:spPr>
          <a:xfrm>
            <a:off x="0" y="5373216"/>
            <a:ext cx="2342629" cy="369332"/>
          </a:xfrm>
          <a:prstGeom prst="rect">
            <a:avLst/>
          </a:prstGeom>
        </p:spPr>
        <p:txBody>
          <a:bodyPr wrap="none">
            <a:spAutoFit/>
          </a:bodyPr>
          <a:lstStyle/>
          <a:p>
            <a:pPr algn="just">
              <a:buFont typeface="Arial" charset="0"/>
              <a:buChar char="•"/>
            </a:pPr>
            <a:r>
              <a:rPr lang="es-ES" altLang="es-ES" dirty="0" smtClean="0">
                <a:solidFill>
                  <a:prstClr val="black"/>
                </a:solidFill>
                <a:latin typeface="Calibri" pitchFamily="34" charset="0"/>
              </a:rPr>
              <a:t>  </a:t>
            </a:r>
            <a:r>
              <a:rPr lang="es-ES" altLang="es-ES" sz="1600" dirty="0" smtClean="0">
                <a:solidFill>
                  <a:prstClr val="black"/>
                </a:solidFill>
                <a:latin typeface="Calibri" pitchFamily="34" charset="0"/>
              </a:rPr>
              <a:t>Socio 5: </a:t>
            </a:r>
            <a:r>
              <a:rPr lang="es-ES" altLang="es-ES" sz="1600" dirty="0" err="1" smtClean="0">
                <a:solidFill>
                  <a:prstClr val="black"/>
                </a:solidFill>
                <a:latin typeface="Calibri" pitchFamily="34" charset="0"/>
              </a:rPr>
              <a:t>Algalimento</a:t>
            </a:r>
            <a:r>
              <a:rPr lang="es-ES" altLang="es-ES" sz="1600" dirty="0" smtClean="0">
                <a:solidFill>
                  <a:prstClr val="black"/>
                </a:solidFill>
                <a:latin typeface="Calibri" pitchFamily="34" charset="0"/>
              </a:rPr>
              <a:t> S.L</a:t>
            </a:r>
          </a:p>
        </p:txBody>
      </p:sp>
    </p:spTree>
    <p:extLst>
      <p:ext uri="{BB962C8B-B14F-4D97-AF65-F5344CB8AC3E}">
        <p14:creationId xmlns:p14="http://schemas.microsoft.com/office/powerpoint/2010/main" val="36643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i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7" grpId="0"/>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17" name="16 CuadroTexto"/>
          <p:cNvSpPr txBox="1"/>
          <p:nvPr/>
        </p:nvSpPr>
        <p:spPr>
          <a:xfrm>
            <a:off x="323528" y="188640"/>
            <a:ext cx="6192688" cy="707886"/>
          </a:xfrm>
          <a:prstGeom prst="rect">
            <a:avLst/>
          </a:prstGeom>
          <a:noFill/>
        </p:spPr>
        <p:txBody>
          <a:bodyPr wrap="square" rtlCol="0">
            <a:spAutoFit/>
          </a:bodyPr>
          <a:lstStyle/>
          <a:p>
            <a:r>
              <a:rPr lang="es-ES" sz="4000" dirty="0" smtClean="0">
                <a:solidFill>
                  <a:srgbClr val="FF9900"/>
                </a:solidFill>
                <a:effectLst>
                  <a:outerShdw blurRad="38100" dist="38100" dir="2700000" algn="tl">
                    <a:srgbClr val="000000">
                      <a:alpha val="43137"/>
                    </a:srgbClr>
                  </a:outerShdw>
                </a:effectLst>
              </a:rPr>
              <a:t>MAC</a:t>
            </a:r>
            <a:r>
              <a:rPr lang="es-ES" sz="4000" dirty="0" smtClean="0">
                <a:solidFill>
                  <a:prstClr val="white"/>
                </a:solidFill>
                <a:effectLst>
                  <a:outerShdw blurRad="38100" dist="38100" dir="2700000" algn="tl">
                    <a:srgbClr val="000000">
                      <a:alpha val="43137"/>
                    </a:srgbClr>
                  </a:outerShdw>
                </a:effectLst>
              </a:rPr>
              <a:t>BIOBLUE</a:t>
            </a:r>
            <a:endParaRPr lang="es-ES" sz="4000" dirty="0">
              <a:solidFill>
                <a:prstClr val="white"/>
              </a:solidFill>
              <a:effectLst>
                <a:outerShdw blurRad="38100" dist="38100" dir="2700000" algn="tl">
                  <a:srgbClr val="000000">
                    <a:alpha val="43137"/>
                  </a:srgbClr>
                </a:outerShdw>
              </a:effectLst>
            </a:endParaRPr>
          </a:p>
        </p:txBody>
      </p:sp>
      <p:sp>
        <p:nvSpPr>
          <p:cNvPr id="4" name="Título 28"/>
          <p:cNvSpPr txBox="1">
            <a:spLocks/>
          </p:cNvSpPr>
          <p:nvPr/>
        </p:nvSpPr>
        <p:spPr bwMode="auto">
          <a:xfrm>
            <a:off x="107504" y="1196752"/>
            <a:ext cx="8929687" cy="504056"/>
          </a:xfrm>
          <a:prstGeom prst="rect">
            <a:avLst/>
          </a:prstGeom>
          <a:noFill/>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b="1" dirty="0" smtClean="0">
                <a:solidFill>
                  <a:prstClr val="black"/>
                </a:solidFill>
                <a:effectLst>
                  <a:outerShdw blurRad="38100" dist="38100" dir="2700000" algn="tl">
                    <a:srgbClr val="000000">
                      <a:alpha val="43137"/>
                    </a:srgbClr>
                  </a:outerShdw>
                </a:effectLst>
              </a:rPr>
              <a:t>Descripción de las acciones (Actividad 2.3.3)</a:t>
            </a:r>
            <a:endParaRPr lang="es-ES" altLang="es-ES" sz="2400" b="1" dirty="0" smtClean="0">
              <a:solidFill>
                <a:prstClr val="black"/>
              </a:solidFill>
              <a:ea typeface="ＭＳ Ｐゴシック" pitchFamily="34" charset="-128"/>
            </a:endParaRPr>
          </a:p>
        </p:txBody>
      </p:sp>
      <p:sp>
        <p:nvSpPr>
          <p:cNvPr id="9" name="Título 28"/>
          <p:cNvSpPr txBox="1">
            <a:spLocks/>
          </p:cNvSpPr>
          <p:nvPr/>
        </p:nvSpPr>
        <p:spPr bwMode="auto">
          <a:xfrm>
            <a:off x="-36512" y="2060848"/>
            <a:ext cx="8929687" cy="467991"/>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34" charset="-128"/>
              </a:defRPr>
            </a:lvl1pPr>
            <a:lvl2pPr marL="800100" indent="-3429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buFont typeface="Arial" pitchFamily="34" charset="0"/>
              <a:buChar char="•"/>
            </a:pPr>
            <a:r>
              <a:rPr lang="es-ES_tradnl" sz="1600" dirty="0" smtClean="0"/>
              <a:t>	Se evaluará el potencial nutricional de las </a:t>
            </a:r>
            <a:r>
              <a:rPr lang="es-ES_tradnl" sz="1600" dirty="0" err="1" smtClean="0"/>
              <a:t>microalgas</a:t>
            </a:r>
            <a:r>
              <a:rPr lang="es-ES_tradnl" sz="1600" dirty="0" smtClean="0"/>
              <a:t> de producción regional y productos derivados, con posibles aplicaciones sobre la salud, y se transferirá la tecnología y </a:t>
            </a:r>
            <a:r>
              <a:rPr lang="es-ES_tradnl" sz="1600" dirty="0" err="1" smtClean="0"/>
              <a:t>know-how</a:t>
            </a:r>
            <a:r>
              <a:rPr lang="es-ES_tradnl" sz="1600" dirty="0" smtClean="0"/>
              <a:t> derivados a empresas de base tecnológica favoreciendo una nueva actividad asociada a su cultivo.</a:t>
            </a:r>
            <a:r>
              <a:rPr lang="es-ES" sz="1600" dirty="0" smtClean="0"/>
              <a:t> </a:t>
            </a:r>
            <a:endParaRPr lang="es-ES_tradnl" sz="1600" dirty="0" smtClean="0"/>
          </a:p>
          <a:p>
            <a:pPr>
              <a:buFont typeface="Arial" pitchFamily="34" charset="0"/>
              <a:buChar char="•"/>
            </a:pPr>
            <a:endParaRPr lang="es-ES_tradnl" sz="1600" dirty="0" smtClean="0"/>
          </a:p>
          <a:p>
            <a:pPr>
              <a:buFont typeface="Arial" pitchFamily="34" charset="0"/>
              <a:buChar char="•"/>
            </a:pPr>
            <a:r>
              <a:rPr lang="es-ES_tradnl" sz="1600" dirty="0" smtClean="0"/>
              <a:t>	 A través de una revisión sistemática de la bibliografía y un meta-análisis de los resultados de la misma, se definirán los objetivos específicos para su evaluación. </a:t>
            </a:r>
          </a:p>
          <a:p>
            <a:pPr>
              <a:buFont typeface="Arial" pitchFamily="34" charset="0"/>
              <a:buChar char="•"/>
            </a:pPr>
            <a:endParaRPr lang="es-ES_tradnl" sz="1600" dirty="0" smtClean="0"/>
          </a:p>
          <a:p>
            <a:pPr>
              <a:buFont typeface="Arial" pitchFamily="34" charset="0"/>
              <a:buChar char="•"/>
            </a:pPr>
            <a:r>
              <a:rPr lang="es-ES_tradnl" sz="1600" dirty="0" smtClean="0"/>
              <a:t>	Posteriormente, en base a dos enfoques diferentes, uno hacia la producción animal y otro biomédico, se evaluarán los efectos de la </a:t>
            </a:r>
            <a:r>
              <a:rPr lang="es-ES_tradnl" sz="1600" dirty="0" err="1" smtClean="0"/>
              <a:t>suplementación</a:t>
            </a:r>
            <a:r>
              <a:rPr lang="es-ES_tradnl" sz="1600" dirty="0" smtClean="0"/>
              <a:t> con </a:t>
            </a:r>
            <a:r>
              <a:rPr lang="es-ES_tradnl" sz="1600" dirty="0" err="1" smtClean="0"/>
              <a:t>microalgas</a:t>
            </a:r>
            <a:r>
              <a:rPr lang="es-ES_tradnl" sz="1600" dirty="0" smtClean="0"/>
              <a:t> en dos modelos animales diferentes. </a:t>
            </a:r>
          </a:p>
          <a:p>
            <a:pPr>
              <a:buFont typeface="Arial" pitchFamily="34" charset="0"/>
              <a:buChar char="•"/>
            </a:pPr>
            <a:endParaRPr lang="es-ES_tradnl" sz="1600" dirty="0" smtClean="0"/>
          </a:p>
          <a:p>
            <a:pPr>
              <a:buFont typeface="Arial" pitchFamily="34" charset="0"/>
              <a:buChar char="•"/>
            </a:pPr>
            <a:r>
              <a:rPr lang="es-ES_tradnl" sz="1600" dirty="0" smtClean="0"/>
              <a:t>	Finalmente, en función de los resultados obtenidos en animales, se diseñará un ensayo clínico </a:t>
            </a:r>
            <a:r>
              <a:rPr lang="es-ES_tradnl" sz="1600" dirty="0" err="1" smtClean="0"/>
              <a:t>aleatorizado</a:t>
            </a:r>
            <a:r>
              <a:rPr lang="es-ES_tradnl" sz="1600" dirty="0" smtClean="0"/>
              <a:t> y controlado, para la reproducción de dichos resultados en humanos y evaluación de los mecanismos específicos identificados en las fases previas.</a:t>
            </a:r>
            <a:endParaRPr lang="es-ES" sz="1600" dirty="0"/>
          </a:p>
        </p:txBody>
      </p:sp>
    </p:spTree>
    <p:extLst>
      <p:ext uri="{BB962C8B-B14F-4D97-AF65-F5344CB8AC3E}">
        <p14:creationId xmlns:p14="http://schemas.microsoft.com/office/powerpoint/2010/main" val="70059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17" name="16 CuadroTexto"/>
          <p:cNvSpPr txBox="1"/>
          <p:nvPr/>
        </p:nvSpPr>
        <p:spPr>
          <a:xfrm>
            <a:off x="323528" y="188640"/>
            <a:ext cx="6192688" cy="707886"/>
          </a:xfrm>
          <a:prstGeom prst="rect">
            <a:avLst/>
          </a:prstGeom>
          <a:noFill/>
        </p:spPr>
        <p:txBody>
          <a:bodyPr wrap="square" rtlCol="0">
            <a:spAutoFit/>
          </a:bodyPr>
          <a:lstStyle/>
          <a:p>
            <a:r>
              <a:rPr lang="es-ES" sz="4000" dirty="0" smtClean="0">
                <a:solidFill>
                  <a:srgbClr val="FF9900"/>
                </a:solidFill>
                <a:effectLst>
                  <a:outerShdw blurRad="38100" dist="38100" dir="2700000" algn="tl">
                    <a:srgbClr val="000000">
                      <a:alpha val="43137"/>
                    </a:srgbClr>
                  </a:outerShdw>
                </a:effectLst>
              </a:rPr>
              <a:t>MAC</a:t>
            </a:r>
            <a:r>
              <a:rPr lang="es-ES" sz="4000" dirty="0" smtClean="0">
                <a:solidFill>
                  <a:prstClr val="white"/>
                </a:solidFill>
                <a:effectLst>
                  <a:outerShdw blurRad="38100" dist="38100" dir="2700000" algn="tl">
                    <a:srgbClr val="000000">
                      <a:alpha val="43137"/>
                    </a:srgbClr>
                  </a:outerShdw>
                </a:effectLst>
              </a:rPr>
              <a:t>BIOBLUE</a:t>
            </a:r>
            <a:endParaRPr lang="es-ES" sz="4000" dirty="0">
              <a:solidFill>
                <a:prstClr val="white"/>
              </a:solidFill>
              <a:effectLst>
                <a:outerShdw blurRad="38100" dist="38100" dir="2700000" algn="tl">
                  <a:srgbClr val="000000">
                    <a:alpha val="43137"/>
                  </a:srgbClr>
                </a:outerShdw>
              </a:effectLst>
            </a:endParaRPr>
          </a:p>
        </p:txBody>
      </p:sp>
      <p:sp>
        <p:nvSpPr>
          <p:cNvPr id="4" name="Título 28"/>
          <p:cNvSpPr txBox="1">
            <a:spLocks/>
          </p:cNvSpPr>
          <p:nvPr/>
        </p:nvSpPr>
        <p:spPr bwMode="auto">
          <a:xfrm>
            <a:off x="107504" y="1196752"/>
            <a:ext cx="8929687" cy="504056"/>
          </a:xfrm>
          <a:prstGeom prst="rect">
            <a:avLst/>
          </a:prstGeom>
          <a:noFill/>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b="1" dirty="0" smtClean="0">
                <a:solidFill>
                  <a:prstClr val="black"/>
                </a:solidFill>
                <a:effectLst>
                  <a:outerShdw blurRad="38100" dist="38100" dir="2700000" algn="tl">
                    <a:srgbClr val="000000">
                      <a:alpha val="43137"/>
                    </a:srgbClr>
                  </a:outerShdw>
                </a:effectLst>
              </a:rPr>
              <a:t>Resultados previstos (Actividad 2.3.3)</a:t>
            </a:r>
            <a:endParaRPr lang="es-ES" altLang="es-ES" sz="2400" b="1" dirty="0" smtClean="0">
              <a:solidFill>
                <a:prstClr val="black"/>
              </a:solidFill>
              <a:ea typeface="ＭＳ Ｐゴシック" pitchFamily="34" charset="-128"/>
            </a:endParaRPr>
          </a:p>
        </p:txBody>
      </p:sp>
      <p:sp>
        <p:nvSpPr>
          <p:cNvPr id="9" name="Título 28"/>
          <p:cNvSpPr txBox="1">
            <a:spLocks/>
          </p:cNvSpPr>
          <p:nvPr/>
        </p:nvSpPr>
        <p:spPr bwMode="auto">
          <a:xfrm>
            <a:off x="0" y="1772816"/>
            <a:ext cx="8929687" cy="467991"/>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34" charset="-128"/>
              </a:defRPr>
            </a:lvl1pPr>
            <a:lvl2pPr marL="800100" indent="-3429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buFont typeface="Arial" charset="0"/>
              <a:buChar char="•"/>
            </a:pPr>
            <a:r>
              <a:rPr lang="es-ES" altLang="es-ES" sz="1500" dirty="0">
                <a:solidFill>
                  <a:prstClr val="black"/>
                </a:solidFill>
                <a:latin typeface="Calibri" pitchFamily="34" charset="0"/>
              </a:rPr>
              <a:t>Con las acciones demostrativas de esta </a:t>
            </a:r>
            <a:r>
              <a:rPr lang="es-ES" altLang="es-ES" sz="1500" dirty="0" smtClean="0">
                <a:solidFill>
                  <a:prstClr val="black"/>
                </a:solidFill>
                <a:latin typeface="Calibri" pitchFamily="34" charset="0"/>
              </a:rPr>
              <a:t>actividad, </a:t>
            </a:r>
            <a:r>
              <a:rPr lang="es-ES" altLang="es-ES" sz="1500" dirty="0">
                <a:solidFill>
                  <a:prstClr val="black"/>
                </a:solidFill>
                <a:latin typeface="Calibri" pitchFamily="34" charset="0"/>
              </a:rPr>
              <a:t>en cooperación entre los centros de </a:t>
            </a:r>
            <a:r>
              <a:rPr lang="es-ES" altLang="es-ES" sz="1500" dirty="0" smtClean="0">
                <a:solidFill>
                  <a:prstClr val="black"/>
                </a:solidFill>
                <a:latin typeface="Calibri" pitchFamily="34" charset="0"/>
              </a:rPr>
              <a:t>investigación </a:t>
            </a:r>
            <a:r>
              <a:rPr lang="es-ES" altLang="es-ES" sz="1500" dirty="0">
                <a:solidFill>
                  <a:prstClr val="black"/>
                </a:solidFill>
                <a:latin typeface="Calibri" pitchFamily="34" charset="0"/>
              </a:rPr>
              <a:t>y las empresas, </a:t>
            </a:r>
            <a:r>
              <a:rPr lang="es-ES" altLang="es-ES" sz="1500" dirty="0" smtClean="0">
                <a:solidFill>
                  <a:prstClr val="black"/>
                </a:solidFill>
                <a:latin typeface="Calibri" pitchFamily="34" charset="0"/>
              </a:rPr>
              <a:t>así como otros entes asociados, se pretende:</a:t>
            </a:r>
          </a:p>
          <a:p>
            <a:pPr marL="0" indent="0" algn="just" eaLnBrk="1" hangingPunct="1"/>
            <a:r>
              <a:rPr lang="es-ES" altLang="es-ES" sz="1500" dirty="0" smtClean="0">
                <a:solidFill>
                  <a:prstClr val="black"/>
                </a:solidFill>
                <a:latin typeface="Calibri" pitchFamily="34" charset="0"/>
              </a:rPr>
              <a:t> </a:t>
            </a:r>
          </a:p>
          <a:p>
            <a:pPr lvl="1" algn="just" eaLnBrk="1" hangingPunct="1"/>
            <a:r>
              <a:rPr lang="es-ES" altLang="es-ES" sz="1500" dirty="0" smtClean="0">
                <a:solidFill>
                  <a:prstClr val="black"/>
                </a:solidFill>
                <a:latin typeface="Calibri" pitchFamily="34" charset="0"/>
              </a:rPr>
              <a:t>1) Realización y publicación de una revisión sistemática y meta-análisis en </a:t>
            </a:r>
            <a:r>
              <a:rPr lang="es-ES" altLang="es-ES" sz="1500" dirty="0" err="1" smtClean="0">
                <a:solidFill>
                  <a:prstClr val="black"/>
                </a:solidFill>
                <a:latin typeface="Calibri" pitchFamily="34" charset="0"/>
              </a:rPr>
              <a:t>microalgas</a:t>
            </a:r>
            <a:r>
              <a:rPr lang="es-ES" altLang="es-ES" sz="1500" dirty="0" smtClean="0">
                <a:solidFill>
                  <a:prstClr val="black"/>
                </a:solidFill>
                <a:latin typeface="Calibri" pitchFamily="34" charset="0"/>
              </a:rPr>
              <a:t> y salud: evaluar la literatura científica y definir los objetivos en fases consecutivas. </a:t>
            </a:r>
          </a:p>
          <a:p>
            <a:pPr lvl="1" algn="just" eaLnBrk="1" hangingPunct="1"/>
            <a:r>
              <a:rPr lang="es-ES" altLang="es-ES" sz="1500" dirty="0" smtClean="0">
                <a:solidFill>
                  <a:prstClr val="black"/>
                </a:solidFill>
                <a:latin typeface="Calibri" pitchFamily="34" charset="0"/>
              </a:rPr>
              <a:t>2) Informe sobre la potencial repercusión sobre la salud humana dada la composición nutricional de filetes de pescado de piscifactoría alimentados con </a:t>
            </a:r>
            <a:r>
              <a:rPr lang="es-ES" altLang="es-ES" sz="1500" dirty="0" err="1" smtClean="0">
                <a:solidFill>
                  <a:prstClr val="black"/>
                </a:solidFill>
                <a:latin typeface="Calibri" pitchFamily="34" charset="0"/>
              </a:rPr>
              <a:t>microalgas</a:t>
            </a:r>
            <a:r>
              <a:rPr lang="es-ES" altLang="es-ES" sz="1500" dirty="0" smtClean="0">
                <a:solidFill>
                  <a:prstClr val="black"/>
                </a:solidFill>
                <a:latin typeface="Calibri" pitchFamily="34" charset="0"/>
              </a:rPr>
              <a:t>. Desarrollo de pienso enriquecido con </a:t>
            </a:r>
            <a:r>
              <a:rPr lang="es-ES" altLang="es-ES" sz="1500" dirty="0" err="1" smtClean="0">
                <a:solidFill>
                  <a:prstClr val="black"/>
                </a:solidFill>
                <a:latin typeface="Calibri" pitchFamily="34" charset="0"/>
              </a:rPr>
              <a:t>microalga</a:t>
            </a:r>
            <a:r>
              <a:rPr lang="es-ES" altLang="es-ES" sz="1500" dirty="0" smtClean="0">
                <a:solidFill>
                  <a:prstClr val="black"/>
                </a:solidFill>
                <a:latin typeface="Calibri" pitchFamily="34" charset="0"/>
              </a:rPr>
              <a:t> y su administración en peces. Análisis de la composición nutricional de carne de tilapia. Revisión de implicaciones de la misma</a:t>
            </a:r>
          </a:p>
          <a:p>
            <a:pPr lvl="1" algn="just" eaLnBrk="1" hangingPunct="1"/>
            <a:r>
              <a:rPr lang="es-ES" altLang="es-ES" sz="1500" dirty="0" smtClean="0">
                <a:solidFill>
                  <a:prstClr val="black"/>
                </a:solidFill>
                <a:latin typeface="Calibri" pitchFamily="34" charset="0"/>
              </a:rPr>
              <a:t>3) Suplemento de </a:t>
            </a:r>
            <a:r>
              <a:rPr lang="es-ES" altLang="es-ES" sz="1500" dirty="0" err="1" smtClean="0">
                <a:solidFill>
                  <a:prstClr val="black"/>
                </a:solidFill>
                <a:latin typeface="Calibri" pitchFamily="34" charset="0"/>
              </a:rPr>
              <a:t>microalgas</a:t>
            </a:r>
            <a:r>
              <a:rPr lang="es-ES" altLang="es-ES" sz="1500" dirty="0" smtClean="0">
                <a:solidFill>
                  <a:prstClr val="black"/>
                </a:solidFill>
                <a:latin typeface="Calibri" pitchFamily="34" charset="0"/>
              </a:rPr>
              <a:t> en dieta y alimentación con pescado suplementado de un modelo animal de síndrome metabólico: Evaluar perfiles relacionados con síndrome metabólico, cardiovasculares o de estrés </a:t>
            </a:r>
            <a:r>
              <a:rPr lang="es-ES" altLang="es-ES" sz="1500" dirty="0" err="1" smtClean="0">
                <a:solidFill>
                  <a:prstClr val="black"/>
                </a:solidFill>
                <a:latin typeface="Calibri" pitchFamily="34" charset="0"/>
              </a:rPr>
              <a:t>oxidativo</a:t>
            </a:r>
            <a:r>
              <a:rPr lang="es-ES" altLang="es-ES" sz="1500" dirty="0" smtClean="0">
                <a:solidFill>
                  <a:prstClr val="black"/>
                </a:solidFill>
                <a:latin typeface="Calibri" pitchFamily="34" charset="0"/>
              </a:rPr>
              <a:t>. </a:t>
            </a:r>
            <a:r>
              <a:rPr lang="es-ES" sz="1400" dirty="0" smtClean="0">
                <a:latin typeface="+mn-lt"/>
              </a:rPr>
              <a:t>Evaluación frente a un grupo control de parámetros clínicos y perfiles específicos, realización de estudios </a:t>
            </a:r>
            <a:r>
              <a:rPr lang="es-ES" sz="1400" dirty="0" err="1" smtClean="0">
                <a:latin typeface="+mn-lt"/>
              </a:rPr>
              <a:t>postmortem</a:t>
            </a:r>
            <a:r>
              <a:rPr lang="es-ES" sz="1400" dirty="0" smtClean="0">
                <a:latin typeface="+mn-lt"/>
              </a:rPr>
              <a:t> y estudios histológicos.</a:t>
            </a:r>
            <a:endParaRPr lang="es-ES" altLang="es-ES" sz="1400" dirty="0" smtClean="0">
              <a:solidFill>
                <a:prstClr val="black"/>
              </a:solidFill>
              <a:latin typeface="+mn-lt"/>
            </a:endParaRPr>
          </a:p>
          <a:p>
            <a:pPr lvl="1" algn="just" eaLnBrk="1" hangingPunct="1"/>
            <a:r>
              <a:rPr lang="es-ES" altLang="es-ES" sz="1500" dirty="0" smtClean="0">
                <a:solidFill>
                  <a:prstClr val="black"/>
                </a:solidFill>
                <a:latin typeface="Calibri" pitchFamily="34" charset="0"/>
              </a:rPr>
              <a:t>4) Diseño de un ensayo clínico </a:t>
            </a:r>
            <a:r>
              <a:rPr lang="es-ES" altLang="es-ES" sz="1500" dirty="0" err="1" smtClean="0">
                <a:solidFill>
                  <a:prstClr val="black"/>
                </a:solidFill>
                <a:latin typeface="Calibri" pitchFamily="34" charset="0"/>
              </a:rPr>
              <a:t>aleatorizado</a:t>
            </a:r>
            <a:r>
              <a:rPr lang="es-ES" altLang="es-ES" sz="1500" dirty="0" smtClean="0">
                <a:solidFill>
                  <a:prstClr val="black"/>
                </a:solidFill>
                <a:latin typeface="Calibri" pitchFamily="34" charset="0"/>
              </a:rPr>
              <a:t> y controlado en base a los resultados obtenidos en 1-3. Los hallazgos permitirán estimar posibles efectos en el contexto de una dieta saludable o a través del consumo de animales alimentados con estas </a:t>
            </a:r>
            <a:r>
              <a:rPr lang="es-ES" altLang="es-ES" sz="1500" dirty="0" err="1" smtClean="0">
                <a:solidFill>
                  <a:prstClr val="black"/>
                </a:solidFill>
                <a:latin typeface="Calibri" pitchFamily="34" charset="0"/>
              </a:rPr>
              <a:t>microalgas</a:t>
            </a:r>
            <a:r>
              <a:rPr lang="es-ES" altLang="es-ES" sz="1500" dirty="0" smtClean="0">
                <a:solidFill>
                  <a:prstClr val="black"/>
                </a:solidFill>
                <a:latin typeface="Calibri" pitchFamily="34" charset="0"/>
              </a:rPr>
              <a:t> en humanos. </a:t>
            </a:r>
          </a:p>
          <a:p>
            <a:pPr lvl="1" algn="just" eaLnBrk="1" hangingPunct="1"/>
            <a:r>
              <a:rPr lang="es-ES" altLang="es-ES" sz="1500" dirty="0" smtClean="0">
                <a:solidFill>
                  <a:prstClr val="black"/>
                </a:solidFill>
                <a:latin typeface="Calibri" pitchFamily="34" charset="0"/>
              </a:rPr>
              <a:t>5) Se establecerán acuerdos de transferencia tecnológica y </a:t>
            </a:r>
            <a:r>
              <a:rPr lang="es-ES" altLang="es-ES" sz="1500" dirty="0" err="1" smtClean="0">
                <a:solidFill>
                  <a:prstClr val="black"/>
                </a:solidFill>
                <a:latin typeface="Calibri" pitchFamily="34" charset="0"/>
              </a:rPr>
              <a:t>know-how</a:t>
            </a:r>
            <a:r>
              <a:rPr lang="es-ES" altLang="es-ES" sz="1500" dirty="0" smtClean="0">
                <a:solidFill>
                  <a:prstClr val="black"/>
                </a:solidFill>
                <a:latin typeface="Calibri" pitchFamily="34" charset="0"/>
              </a:rPr>
              <a:t> de los resultados con empresas y acciones de asesoramiento y tutelaje.</a:t>
            </a:r>
          </a:p>
        </p:txBody>
      </p:sp>
    </p:spTree>
    <p:extLst>
      <p:ext uri="{BB962C8B-B14F-4D97-AF65-F5344CB8AC3E}">
        <p14:creationId xmlns:p14="http://schemas.microsoft.com/office/powerpoint/2010/main" val="2218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17" name="16 CuadroTexto"/>
          <p:cNvSpPr txBox="1"/>
          <p:nvPr/>
        </p:nvSpPr>
        <p:spPr>
          <a:xfrm>
            <a:off x="323528" y="188640"/>
            <a:ext cx="6192688" cy="707886"/>
          </a:xfrm>
          <a:prstGeom prst="rect">
            <a:avLst/>
          </a:prstGeom>
          <a:noFill/>
        </p:spPr>
        <p:txBody>
          <a:bodyPr wrap="square" rtlCol="0">
            <a:spAutoFit/>
          </a:bodyPr>
          <a:lstStyle/>
          <a:p>
            <a:r>
              <a:rPr lang="es-ES" sz="4000" dirty="0" smtClean="0">
                <a:solidFill>
                  <a:srgbClr val="FF9900"/>
                </a:solidFill>
                <a:effectLst>
                  <a:outerShdw blurRad="38100" dist="38100" dir="2700000" algn="tl">
                    <a:srgbClr val="000000">
                      <a:alpha val="43137"/>
                    </a:srgbClr>
                  </a:outerShdw>
                </a:effectLst>
              </a:rPr>
              <a:t>MAC</a:t>
            </a:r>
            <a:r>
              <a:rPr lang="es-ES" sz="4000" dirty="0" smtClean="0">
                <a:solidFill>
                  <a:prstClr val="white"/>
                </a:solidFill>
                <a:effectLst>
                  <a:outerShdw blurRad="38100" dist="38100" dir="2700000" algn="tl">
                    <a:srgbClr val="000000">
                      <a:alpha val="43137"/>
                    </a:srgbClr>
                  </a:outerShdw>
                </a:effectLst>
              </a:rPr>
              <a:t>BIOBLUE</a:t>
            </a:r>
            <a:endParaRPr lang="es-ES" sz="4000" dirty="0">
              <a:solidFill>
                <a:prstClr val="white"/>
              </a:solidFill>
              <a:effectLst>
                <a:outerShdw blurRad="38100" dist="38100" dir="2700000" algn="tl">
                  <a:srgbClr val="000000">
                    <a:alpha val="43137"/>
                  </a:srgbClr>
                </a:outerShdw>
              </a:effectLst>
            </a:endParaRPr>
          </a:p>
        </p:txBody>
      </p:sp>
      <p:sp>
        <p:nvSpPr>
          <p:cNvPr id="4" name="Título 28"/>
          <p:cNvSpPr txBox="1">
            <a:spLocks/>
          </p:cNvSpPr>
          <p:nvPr/>
        </p:nvSpPr>
        <p:spPr bwMode="auto">
          <a:xfrm>
            <a:off x="107504" y="1196752"/>
            <a:ext cx="8929687" cy="504056"/>
          </a:xfrm>
          <a:prstGeom prst="rect">
            <a:avLst/>
          </a:prstGeom>
          <a:noFill/>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b="1" dirty="0" smtClean="0">
                <a:solidFill>
                  <a:prstClr val="black"/>
                </a:solidFill>
                <a:effectLst>
                  <a:outerShdw blurRad="38100" dist="38100" dir="2700000" algn="tl">
                    <a:srgbClr val="000000">
                      <a:alpha val="43137"/>
                    </a:srgbClr>
                  </a:outerShdw>
                </a:effectLst>
              </a:rPr>
              <a:t>Productos finales (Actividad 2.3.3)</a:t>
            </a:r>
            <a:endParaRPr lang="es-ES" altLang="es-ES" sz="2400" b="1" dirty="0" smtClean="0">
              <a:solidFill>
                <a:prstClr val="black"/>
              </a:solidFill>
              <a:ea typeface="ＭＳ Ｐゴシック" pitchFamily="34" charset="-128"/>
            </a:endParaRPr>
          </a:p>
        </p:txBody>
      </p:sp>
      <p:sp>
        <p:nvSpPr>
          <p:cNvPr id="9" name="Título 28"/>
          <p:cNvSpPr txBox="1">
            <a:spLocks/>
          </p:cNvSpPr>
          <p:nvPr/>
        </p:nvSpPr>
        <p:spPr bwMode="auto">
          <a:xfrm>
            <a:off x="0" y="1700808"/>
            <a:ext cx="8929687" cy="467991"/>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34" charset="-128"/>
              </a:defRPr>
            </a:lvl1pPr>
            <a:lvl2pPr marL="800100" indent="-3429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just" eaLnBrk="1" hangingPunct="1"/>
            <a:r>
              <a:rPr lang="es-ES" altLang="es-ES" sz="1500" dirty="0">
                <a:solidFill>
                  <a:prstClr val="black"/>
                </a:solidFill>
                <a:latin typeface="Calibri" pitchFamily="34" charset="0"/>
              </a:rPr>
              <a:t>Se pretende desarrollar: </a:t>
            </a:r>
            <a:endParaRPr lang="es-ES" altLang="es-ES" sz="1500" dirty="0" smtClean="0">
              <a:solidFill>
                <a:prstClr val="black"/>
              </a:solidFill>
              <a:latin typeface="Calibri" pitchFamily="34" charset="0"/>
            </a:endParaRPr>
          </a:p>
          <a:p>
            <a:pPr marL="0" indent="0" algn="just" eaLnBrk="1" hangingPunct="1"/>
            <a:endParaRPr lang="es-ES" altLang="es-ES" sz="1500" dirty="0" smtClean="0">
              <a:solidFill>
                <a:prstClr val="black"/>
              </a:solidFill>
              <a:latin typeface="Calibri" pitchFamily="34" charset="0"/>
            </a:endParaRPr>
          </a:p>
          <a:p>
            <a:pPr lvl="1" algn="just" eaLnBrk="1" hangingPunct="1">
              <a:lnSpc>
                <a:spcPct val="200000"/>
              </a:lnSpc>
              <a:buFont typeface="Wingdings" pitchFamily="2" charset="2"/>
              <a:buChar char="Ø"/>
            </a:pPr>
            <a:r>
              <a:rPr lang="es-ES" altLang="es-ES" dirty="0" smtClean="0">
                <a:solidFill>
                  <a:prstClr val="black"/>
                </a:solidFill>
                <a:latin typeface="Calibri" pitchFamily="34" charset="0"/>
              </a:rPr>
              <a:t>Producto procedente de micro algas (</a:t>
            </a:r>
            <a:r>
              <a:rPr lang="es-ES" altLang="es-ES" dirty="0" err="1" smtClean="0">
                <a:solidFill>
                  <a:prstClr val="black"/>
                </a:solidFill>
                <a:latin typeface="Calibri" pitchFamily="34" charset="0"/>
              </a:rPr>
              <a:t>Tetraselmis</a:t>
            </a:r>
            <a:r>
              <a:rPr lang="es-ES" altLang="es-ES" dirty="0" smtClean="0">
                <a:solidFill>
                  <a:prstClr val="black"/>
                </a:solidFill>
                <a:latin typeface="Calibri" pitchFamily="34" charset="0"/>
              </a:rPr>
              <a:t> </a:t>
            </a:r>
            <a:r>
              <a:rPr lang="es-ES" altLang="es-ES" dirty="0" err="1" smtClean="0">
                <a:solidFill>
                  <a:prstClr val="black"/>
                </a:solidFill>
                <a:latin typeface="Calibri" pitchFamily="34" charset="0"/>
              </a:rPr>
              <a:t>Chuii</a:t>
            </a:r>
            <a:r>
              <a:rPr lang="es-ES" altLang="es-ES" dirty="0" smtClean="0">
                <a:solidFill>
                  <a:prstClr val="black"/>
                </a:solidFill>
                <a:latin typeface="Calibri" pitchFamily="34" charset="0"/>
              </a:rPr>
              <a:t>) para el complemento de dietas en humanos. </a:t>
            </a:r>
          </a:p>
          <a:p>
            <a:pPr lvl="1" algn="just" eaLnBrk="1" hangingPunct="1">
              <a:lnSpc>
                <a:spcPct val="200000"/>
              </a:lnSpc>
              <a:buFont typeface="Wingdings" pitchFamily="2" charset="2"/>
              <a:buChar char="Ø"/>
            </a:pPr>
            <a:r>
              <a:rPr lang="es-ES" altLang="es-ES" dirty="0" smtClean="0">
                <a:solidFill>
                  <a:prstClr val="black"/>
                </a:solidFill>
                <a:latin typeface="Calibri" pitchFamily="34" charset="0"/>
              </a:rPr>
              <a:t>Producto procedente de </a:t>
            </a:r>
            <a:r>
              <a:rPr lang="es-ES" altLang="es-ES" dirty="0" err="1" smtClean="0">
                <a:solidFill>
                  <a:prstClr val="black"/>
                </a:solidFill>
                <a:latin typeface="Calibri" pitchFamily="34" charset="0"/>
              </a:rPr>
              <a:t>microalgas</a:t>
            </a:r>
            <a:r>
              <a:rPr lang="es-ES" altLang="es-ES" dirty="0" smtClean="0">
                <a:solidFill>
                  <a:prstClr val="black"/>
                </a:solidFill>
                <a:latin typeface="Calibri" pitchFamily="34" charset="0"/>
              </a:rPr>
              <a:t> (</a:t>
            </a:r>
            <a:r>
              <a:rPr lang="es-ES" altLang="es-ES" dirty="0" err="1" smtClean="0">
                <a:solidFill>
                  <a:prstClr val="black"/>
                </a:solidFill>
                <a:latin typeface="Calibri" pitchFamily="34" charset="0"/>
              </a:rPr>
              <a:t>Tetraselmis</a:t>
            </a:r>
            <a:r>
              <a:rPr lang="es-ES" altLang="es-ES" dirty="0" smtClean="0">
                <a:solidFill>
                  <a:prstClr val="black"/>
                </a:solidFill>
                <a:latin typeface="Calibri" pitchFamily="34" charset="0"/>
              </a:rPr>
              <a:t> </a:t>
            </a:r>
            <a:r>
              <a:rPr lang="es-ES" altLang="es-ES" dirty="0" err="1" smtClean="0">
                <a:solidFill>
                  <a:prstClr val="black"/>
                </a:solidFill>
                <a:latin typeface="Calibri" pitchFamily="34" charset="0"/>
              </a:rPr>
              <a:t>Chuii</a:t>
            </a:r>
            <a:r>
              <a:rPr lang="es-ES" altLang="es-ES" dirty="0" smtClean="0">
                <a:solidFill>
                  <a:prstClr val="black"/>
                </a:solidFill>
                <a:latin typeface="Calibri" pitchFamily="34" charset="0"/>
              </a:rPr>
              <a:t>) para el complemento de dietas en piscicultura. </a:t>
            </a:r>
          </a:p>
          <a:p>
            <a:pPr lvl="1" algn="just" eaLnBrk="1" hangingPunct="1">
              <a:lnSpc>
                <a:spcPct val="200000"/>
              </a:lnSpc>
              <a:buFont typeface="Wingdings" pitchFamily="2" charset="2"/>
              <a:buChar char="Ø"/>
            </a:pPr>
            <a:r>
              <a:rPr lang="es-ES" altLang="es-ES" dirty="0" smtClean="0">
                <a:solidFill>
                  <a:prstClr val="black"/>
                </a:solidFill>
                <a:latin typeface="Calibri" pitchFamily="34" charset="0"/>
              </a:rPr>
              <a:t>Producto procedente de </a:t>
            </a:r>
            <a:r>
              <a:rPr lang="es-ES" altLang="es-ES" dirty="0" err="1" smtClean="0">
                <a:solidFill>
                  <a:prstClr val="black"/>
                </a:solidFill>
                <a:latin typeface="Calibri" pitchFamily="34" charset="0"/>
              </a:rPr>
              <a:t>microalgas</a:t>
            </a:r>
            <a:r>
              <a:rPr lang="es-ES" altLang="es-ES" dirty="0" smtClean="0">
                <a:solidFill>
                  <a:prstClr val="black"/>
                </a:solidFill>
                <a:latin typeface="Calibri" pitchFamily="34" charset="0"/>
              </a:rPr>
              <a:t> para otras aplicaciones en producción animal. </a:t>
            </a:r>
          </a:p>
          <a:p>
            <a:pPr lvl="1" algn="just" eaLnBrk="1" hangingPunct="1">
              <a:lnSpc>
                <a:spcPct val="200000"/>
              </a:lnSpc>
              <a:buFont typeface="Wingdings" pitchFamily="2" charset="2"/>
              <a:buChar char="Ø"/>
            </a:pPr>
            <a:r>
              <a:rPr lang="es-ES" altLang="es-ES" dirty="0" smtClean="0">
                <a:solidFill>
                  <a:prstClr val="black"/>
                </a:solidFill>
                <a:latin typeface="Calibri" pitchFamily="34" charset="0"/>
              </a:rPr>
              <a:t>Potencialmente, productos animales de mayor valor nutricional.</a:t>
            </a:r>
          </a:p>
        </p:txBody>
      </p:sp>
    </p:spTree>
    <p:extLst>
      <p:ext uri="{BB962C8B-B14F-4D97-AF65-F5344CB8AC3E}">
        <p14:creationId xmlns:p14="http://schemas.microsoft.com/office/powerpoint/2010/main" val="3823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17" name="16 CuadroTexto"/>
          <p:cNvSpPr txBox="1"/>
          <p:nvPr/>
        </p:nvSpPr>
        <p:spPr>
          <a:xfrm>
            <a:off x="323528" y="188640"/>
            <a:ext cx="6192688" cy="707886"/>
          </a:xfrm>
          <a:prstGeom prst="rect">
            <a:avLst/>
          </a:prstGeom>
          <a:noFill/>
        </p:spPr>
        <p:txBody>
          <a:bodyPr wrap="square" rtlCol="0">
            <a:spAutoFit/>
          </a:bodyPr>
          <a:lstStyle/>
          <a:p>
            <a:r>
              <a:rPr lang="es-ES" sz="4000" dirty="0" smtClean="0">
                <a:solidFill>
                  <a:srgbClr val="FF9900"/>
                </a:solidFill>
                <a:effectLst>
                  <a:outerShdw blurRad="38100" dist="38100" dir="2700000" algn="tl">
                    <a:srgbClr val="000000">
                      <a:alpha val="43137"/>
                    </a:srgbClr>
                  </a:outerShdw>
                </a:effectLst>
              </a:rPr>
              <a:t>MAC</a:t>
            </a:r>
            <a:r>
              <a:rPr lang="es-ES" sz="4000" dirty="0" smtClean="0">
                <a:solidFill>
                  <a:prstClr val="white"/>
                </a:solidFill>
                <a:effectLst>
                  <a:outerShdw blurRad="38100" dist="38100" dir="2700000" algn="tl">
                    <a:srgbClr val="000000">
                      <a:alpha val="43137"/>
                    </a:srgbClr>
                  </a:outerShdw>
                </a:effectLst>
              </a:rPr>
              <a:t>BIOBLUE</a:t>
            </a:r>
            <a:endParaRPr lang="es-ES" sz="4000" dirty="0">
              <a:solidFill>
                <a:prstClr val="white"/>
              </a:solidFill>
              <a:effectLst>
                <a:outerShdw blurRad="38100" dist="38100" dir="2700000" algn="tl">
                  <a:srgbClr val="000000">
                    <a:alpha val="43137"/>
                  </a:srgbClr>
                </a:outerShdw>
              </a:effectLst>
            </a:endParaRPr>
          </a:p>
        </p:txBody>
      </p:sp>
      <p:sp>
        <p:nvSpPr>
          <p:cNvPr id="4" name="Título 28"/>
          <p:cNvSpPr txBox="1">
            <a:spLocks/>
          </p:cNvSpPr>
          <p:nvPr/>
        </p:nvSpPr>
        <p:spPr bwMode="auto">
          <a:xfrm>
            <a:off x="107504" y="1196752"/>
            <a:ext cx="8929687" cy="504056"/>
          </a:xfrm>
          <a:prstGeom prst="rect">
            <a:avLst/>
          </a:prstGeom>
          <a:noFill/>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400" b="1" dirty="0">
                <a:solidFill>
                  <a:prstClr val="black"/>
                </a:solidFill>
                <a:effectLst>
                  <a:outerShdw blurRad="38100" dist="38100" dir="2700000" algn="tl">
                    <a:srgbClr val="000000">
                      <a:alpha val="43137"/>
                    </a:srgbClr>
                  </a:outerShdw>
                </a:effectLst>
              </a:rPr>
              <a:t>Principales </a:t>
            </a:r>
            <a:r>
              <a:rPr lang="es-ES" altLang="es-ES" sz="2400" b="1" dirty="0" smtClean="0">
                <a:solidFill>
                  <a:prstClr val="black"/>
                </a:solidFill>
                <a:effectLst>
                  <a:outerShdw blurRad="38100" dist="38100" dir="2700000" algn="tl">
                    <a:srgbClr val="000000">
                      <a:alpha val="43137"/>
                    </a:srgbClr>
                  </a:outerShdw>
                </a:effectLst>
              </a:rPr>
              <a:t>beneficiarios</a:t>
            </a:r>
            <a:endParaRPr lang="es-ES" altLang="es-ES" sz="2400" b="1" dirty="0">
              <a:solidFill>
                <a:prstClr val="black"/>
              </a:solidFill>
              <a:effectLst>
                <a:outerShdw blurRad="38100" dist="38100" dir="2700000" algn="tl">
                  <a:srgbClr val="000000">
                    <a:alpha val="43137"/>
                  </a:srgbClr>
                </a:outerShdw>
              </a:effectLst>
            </a:endParaRPr>
          </a:p>
          <a:p>
            <a:r>
              <a:rPr lang="es-ES" altLang="es-ES" sz="2400" b="1" dirty="0" smtClean="0">
                <a:solidFill>
                  <a:prstClr val="black"/>
                </a:solidFill>
                <a:effectLst>
                  <a:outerShdw blurRad="38100" dist="38100" dir="2700000" algn="tl">
                    <a:srgbClr val="000000">
                      <a:alpha val="43137"/>
                    </a:srgbClr>
                  </a:outerShdw>
                </a:effectLst>
              </a:rPr>
              <a:t>(Actividad 2.3.3)</a:t>
            </a:r>
            <a:endParaRPr lang="es-ES" altLang="es-ES" sz="2400" b="1" dirty="0" smtClean="0">
              <a:solidFill>
                <a:prstClr val="black"/>
              </a:solidFill>
              <a:ea typeface="ＭＳ Ｐゴシック" pitchFamily="34" charset="-128"/>
            </a:endParaRPr>
          </a:p>
        </p:txBody>
      </p:sp>
      <p:sp>
        <p:nvSpPr>
          <p:cNvPr id="9" name="Título 28"/>
          <p:cNvSpPr txBox="1">
            <a:spLocks/>
          </p:cNvSpPr>
          <p:nvPr/>
        </p:nvSpPr>
        <p:spPr bwMode="auto">
          <a:xfrm>
            <a:off x="323528" y="2168921"/>
            <a:ext cx="8569647" cy="467991"/>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34" charset="-128"/>
              </a:defRPr>
            </a:lvl1pPr>
            <a:lvl2pPr marL="800100" indent="-3429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just" eaLnBrk="1" hangingPunct="1"/>
            <a:r>
              <a:rPr lang="es-ES" altLang="es-ES" sz="1500" dirty="0">
                <a:solidFill>
                  <a:prstClr val="black"/>
                </a:solidFill>
                <a:latin typeface="Calibri" pitchFamily="34" charset="0"/>
              </a:rPr>
              <a:t>Los centros de investigación involucrados se necesitan para la buena consecución de los resultados previstos y </a:t>
            </a:r>
            <a:r>
              <a:rPr lang="es-ES" altLang="es-ES" sz="1500" dirty="0" smtClean="0">
                <a:solidFill>
                  <a:prstClr val="black"/>
                </a:solidFill>
                <a:latin typeface="Calibri" pitchFamily="34" charset="0"/>
              </a:rPr>
              <a:t>éstos tendrán </a:t>
            </a:r>
            <a:r>
              <a:rPr lang="es-ES" altLang="es-ES" sz="1500" dirty="0">
                <a:solidFill>
                  <a:prstClr val="black"/>
                </a:solidFill>
                <a:latin typeface="Calibri" pitchFamily="34" charset="0"/>
              </a:rPr>
              <a:t>como principales beneficiarios a las empresas. </a:t>
            </a:r>
            <a:endParaRPr lang="es-ES" altLang="es-ES" sz="1500" dirty="0" smtClean="0">
              <a:solidFill>
                <a:prstClr val="black"/>
              </a:solidFill>
              <a:latin typeface="Calibri" pitchFamily="34" charset="0"/>
            </a:endParaRPr>
          </a:p>
          <a:p>
            <a:pPr marL="0" indent="0" algn="just" eaLnBrk="1" hangingPunct="1"/>
            <a:endParaRPr lang="es-ES" altLang="es-ES" sz="1500" dirty="0" smtClean="0">
              <a:solidFill>
                <a:prstClr val="black"/>
              </a:solidFill>
              <a:latin typeface="Calibri" pitchFamily="34" charset="0"/>
            </a:endParaRPr>
          </a:p>
          <a:p>
            <a:pPr marL="0" indent="0" algn="just" eaLnBrk="1" hangingPunct="1"/>
            <a:r>
              <a:rPr lang="es-ES" altLang="es-ES" sz="1500" dirty="0" smtClean="0">
                <a:solidFill>
                  <a:prstClr val="black"/>
                </a:solidFill>
                <a:latin typeface="Calibri" pitchFamily="34" charset="0"/>
              </a:rPr>
              <a:t>El ámbito geográfico de intervención y cooperación transfronteriza y transnacional de esta actividad comprende las regiones autónomas de Madeira y Canarias, así como la cooperación del Tercer País africano de Senegal. La mayoría de las acciones se desarrollarán en uno de los centros de Investigación de la Comunidad Autónoma de Canarias (ULPGC-IUIBS) en estrecha colaboración con ULPGC-GIA e ITC además de otros centros de la misma y centros de investigación de otras regiones. La cooperación, colaboración y ayuda entre las mismas será imprescindible y necesario para poder llevar a cabo las distintas actividades multidisciplinares de testeo, demostrativas y ensayos por parte de los centros regionales de investigación</a:t>
            </a:r>
          </a:p>
          <a:p>
            <a:pPr marL="0" indent="0" algn="just" eaLnBrk="1" hangingPunct="1"/>
            <a:endParaRPr lang="es-ES" altLang="es-ES" sz="1500" dirty="0" smtClean="0">
              <a:solidFill>
                <a:prstClr val="black"/>
              </a:solidFill>
              <a:latin typeface="Calibri" pitchFamily="34" charset="0"/>
            </a:endParaRPr>
          </a:p>
          <a:p>
            <a:pPr marL="0" indent="0" algn="just" eaLnBrk="1" hangingPunct="1"/>
            <a:endParaRPr lang="es-ES" altLang="es-ES" sz="1500" dirty="0">
              <a:solidFill>
                <a:prstClr val="black"/>
              </a:solidFill>
              <a:latin typeface="Calibri" pitchFamily="34" charset="0"/>
            </a:endParaRPr>
          </a:p>
          <a:p>
            <a:pPr marL="0" indent="0" algn="just" eaLnBrk="1" hangingPunct="1"/>
            <a:r>
              <a:rPr lang="es-ES" altLang="es-ES" sz="1500" dirty="0" smtClean="0">
                <a:solidFill>
                  <a:prstClr val="black"/>
                </a:solidFill>
                <a:latin typeface="Calibri" pitchFamily="34" charset="0"/>
              </a:rPr>
              <a:t>Lo </a:t>
            </a:r>
            <a:r>
              <a:rPr lang="es-ES" altLang="es-ES" sz="1500" dirty="0">
                <a:solidFill>
                  <a:prstClr val="black"/>
                </a:solidFill>
                <a:latin typeface="Calibri" pitchFamily="34" charset="0"/>
              </a:rPr>
              <a:t>que se persigue con esta acción demostrativa es </a:t>
            </a:r>
            <a:r>
              <a:rPr lang="es-ES" altLang="es-ES" sz="1500" dirty="0" smtClean="0">
                <a:solidFill>
                  <a:prstClr val="black"/>
                </a:solidFill>
                <a:latin typeface="Calibri" pitchFamily="34" charset="0"/>
              </a:rPr>
              <a:t>la transferencia </a:t>
            </a:r>
            <a:r>
              <a:rPr lang="es-ES" altLang="es-ES" sz="1500" dirty="0">
                <a:solidFill>
                  <a:prstClr val="black"/>
                </a:solidFill>
                <a:latin typeface="Calibri" pitchFamily="34" charset="0"/>
              </a:rPr>
              <a:t>de estas tecnologías, conocimientos y productos adquiridos a empresas de base tecnológica en </a:t>
            </a:r>
            <a:r>
              <a:rPr lang="es-ES" altLang="es-ES" sz="1500" dirty="0" smtClean="0">
                <a:solidFill>
                  <a:prstClr val="black"/>
                </a:solidFill>
                <a:latin typeface="Calibri" pitchFamily="34" charset="0"/>
              </a:rPr>
              <a:t>la Región:</a:t>
            </a:r>
          </a:p>
          <a:p>
            <a:pPr marL="285750" indent="-285750" algn="just" eaLnBrk="1" hangingPunct="1">
              <a:buFont typeface="Arial" panose="020B0604020202020204" pitchFamily="34" charset="0"/>
              <a:buChar char="•"/>
            </a:pPr>
            <a:r>
              <a:rPr lang="es-ES" altLang="es-ES" sz="1500" dirty="0" smtClean="0">
                <a:solidFill>
                  <a:prstClr val="black"/>
                </a:solidFill>
                <a:latin typeface="Calibri" pitchFamily="34" charset="0"/>
              </a:rPr>
              <a:t>como </a:t>
            </a:r>
            <a:r>
              <a:rPr lang="es-ES" altLang="es-ES" sz="1500" dirty="0">
                <a:solidFill>
                  <a:prstClr val="black"/>
                </a:solidFill>
                <a:latin typeface="Calibri" pitchFamily="34" charset="0"/>
              </a:rPr>
              <a:t>es el caso de </a:t>
            </a:r>
            <a:r>
              <a:rPr lang="es-ES" altLang="es-ES" sz="1500" dirty="0" err="1" smtClean="0">
                <a:solidFill>
                  <a:prstClr val="black"/>
                </a:solidFill>
                <a:latin typeface="Calibri" pitchFamily="34" charset="0"/>
              </a:rPr>
              <a:t>Alagalimento</a:t>
            </a:r>
            <a:r>
              <a:rPr lang="es-ES" altLang="es-ES" sz="1500" dirty="0" smtClean="0">
                <a:solidFill>
                  <a:prstClr val="black"/>
                </a:solidFill>
                <a:latin typeface="Calibri" pitchFamily="34" charset="0"/>
              </a:rPr>
              <a:t> S.L , empresa orientada a la puesta en valor de productos a base de algas.</a:t>
            </a:r>
          </a:p>
          <a:p>
            <a:pPr marL="285750" indent="-285750" algn="just" eaLnBrk="1" hangingPunct="1">
              <a:buFont typeface="Arial" panose="020B0604020202020204" pitchFamily="34" charset="0"/>
              <a:buChar char="•"/>
            </a:pPr>
            <a:endParaRPr lang="es-ES" altLang="es-ES" sz="1500" dirty="0" smtClean="0">
              <a:solidFill>
                <a:prstClr val="black"/>
              </a:solidFill>
              <a:latin typeface="Calibri" pitchFamily="34" charset="0"/>
            </a:endParaRPr>
          </a:p>
        </p:txBody>
      </p:sp>
    </p:spTree>
    <p:extLst>
      <p:ext uri="{BB962C8B-B14F-4D97-AF65-F5344CB8AC3E}">
        <p14:creationId xmlns:p14="http://schemas.microsoft.com/office/powerpoint/2010/main" val="13159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689</Words>
  <Application>Microsoft Office PowerPoint</Application>
  <PresentationFormat>Presentación en pantalla (4:3)</PresentationFormat>
  <Paragraphs>69</Paragraphs>
  <Slides>7</Slides>
  <Notes>2</Notes>
  <HiddenSlides>0</HiddenSlides>
  <MMClips>0</MMClips>
  <ScaleCrop>false</ScaleCrop>
  <HeadingPairs>
    <vt:vector size="4" baseType="variant">
      <vt:variant>
        <vt:lpstr>Tema</vt:lpstr>
      </vt:variant>
      <vt:variant>
        <vt:i4>4</vt:i4>
      </vt:variant>
      <vt:variant>
        <vt:lpstr>Títulos de diapositiva</vt:lpstr>
      </vt:variant>
      <vt:variant>
        <vt:i4>7</vt:i4>
      </vt:variant>
    </vt:vector>
  </HeadingPairs>
  <TitlesOfParts>
    <vt:vector size="11" baseType="lpstr">
      <vt:lpstr>Tema de Office</vt:lpstr>
      <vt:lpstr>4_Tema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MACBIOBLUE Mac/1.1.b/086  Proyecto demostrativo y de transferencia tecnológica para ayudar a las empresas a desarrollar nuevos productos y procesos en el ámbito de la Biotecnología Azul de la Macaronesia.</dc:title>
  <dc:creator>Eduardo Portillo Hahnafeld</dc:creator>
  <cp:lastModifiedBy>José Avello Orellana</cp:lastModifiedBy>
  <cp:revision>62</cp:revision>
  <dcterms:created xsi:type="dcterms:W3CDTF">2017-02-14T10:27:29Z</dcterms:created>
  <dcterms:modified xsi:type="dcterms:W3CDTF">2017-02-22T19:12:20Z</dcterms:modified>
</cp:coreProperties>
</file>