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78" r:id="rId4"/>
    <p:sldId id="261" r:id="rId5"/>
    <p:sldId id="264" r:id="rId6"/>
    <p:sldId id="277" r:id="rId7"/>
    <p:sldId id="279" r:id="rId8"/>
    <p:sldId id="280" r:id="rId9"/>
    <p:sldId id="272" r:id="rId10"/>
    <p:sldId id="282" r:id="rId11"/>
    <p:sldId id="281" r:id="rId12"/>
    <p:sldId id="283" r:id="rId13"/>
    <p:sldId id="286" r:id="rId14"/>
    <p:sldId id="284" r:id="rId15"/>
    <p:sldId id="285" r:id="rId16"/>
    <p:sldId id="273" r:id="rId17"/>
    <p:sldId id="276" r:id="rId18"/>
    <p:sldId id="287" r:id="rId19"/>
    <p:sldId id="274" r:id="rId20"/>
    <p:sldId id="288" r:id="rId21"/>
    <p:sldId id="289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026"/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 autoAdjust="0"/>
  </p:normalViewPr>
  <p:slideViewPr>
    <p:cSldViewPr>
      <p:cViewPr>
        <p:scale>
          <a:sx n="137" d="100"/>
          <a:sy n="137" d="100"/>
        </p:scale>
        <p:origin x="-84" y="-222"/>
      </p:cViewPr>
      <p:guideLst>
        <p:guide orient="horz" pos="19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FEC4A-0E56-4BD7-9B0B-39229368E2A3}" type="datetimeFigureOut">
              <a:rPr lang="es-ES" smtClean="0"/>
              <a:t>04/11/2019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C1C89-81D0-409D-A61F-B985087FEB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64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2019-11-04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45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27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18094" y="3147814"/>
            <a:ext cx="6301795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TITULO DE LA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ea typeface="맑은 고딕" pitchFamily="50" charset="-127"/>
              </a:rPr>
              <a:t>INVENCIÓN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17946" y="4227934"/>
            <a:ext cx="6301795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AUTOR/ES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5020022"/>
            <a:ext cx="9144000" cy="123478"/>
          </a:xfrm>
          <a:prstGeom prst="rect">
            <a:avLst/>
          </a:prstGeom>
          <a:solidFill>
            <a:srgbClr val="F6A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10" y="123479"/>
            <a:ext cx="62957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ásic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PÁGINA BÁSICA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Subtítulo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1142271" cy="52258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539552" y="1203325"/>
            <a:ext cx="3816424" cy="32400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osición de imagen 5"/>
          <p:cNvSpPr>
            <a:spLocks noGrp="1"/>
          </p:cNvSpPr>
          <p:nvPr>
            <p:ph type="pic" sz="quarter" idx="13"/>
          </p:nvPr>
        </p:nvSpPr>
        <p:spPr>
          <a:xfrm>
            <a:off x="4788024" y="1203325"/>
            <a:ext cx="3888432" cy="3240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i="1"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ásic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1142271" cy="5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bi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rgbClr val="F6A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SECCIÓN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Insertar</a:t>
            </a:r>
            <a:r>
              <a:rPr lang="en-US" altLang="ko-KR" dirty="0"/>
              <a:t> </a:t>
            </a:r>
            <a:r>
              <a:rPr lang="en-US" altLang="ko-KR" dirty="0" err="1"/>
              <a:t>subtitulo</a:t>
            </a:r>
            <a:r>
              <a:rPr lang="en-US" altLang="ko-KR" dirty="0"/>
              <a:t> </a:t>
            </a:r>
            <a:r>
              <a:rPr lang="en-US" altLang="ko-KR" dirty="0" err="1"/>
              <a:t>aquí</a:t>
            </a:r>
            <a:endParaRPr lang="en-US" altLang="ko-KR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1142271" cy="5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  <p:sldLayoutId id="214748365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tccanarias.org/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9.jp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3147814"/>
            <a:ext cx="7776864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altLang="ko-KR" sz="2800" dirty="0">
                <a:solidFill>
                  <a:schemeClr val="tx1"/>
                </a:solidFill>
                <a:ea typeface="맑은 고딕" pitchFamily="50" charset="-127"/>
              </a:rPr>
              <a:t>Método de fabricación de un condimento culinario con </a:t>
            </a:r>
            <a:r>
              <a:rPr lang="es-ES" altLang="ko-KR" sz="2800" i="1" dirty="0">
                <a:solidFill>
                  <a:schemeClr val="tx1"/>
                </a:solidFill>
                <a:ea typeface="맑은 고딕" pitchFamily="50" charset="-127"/>
              </a:rPr>
              <a:t>Dunaliella salina </a:t>
            </a:r>
            <a:r>
              <a:rPr lang="es-ES" altLang="ko-KR" sz="2800" dirty="0">
                <a:solidFill>
                  <a:schemeClr val="tx1"/>
                </a:solidFill>
                <a:ea typeface="맑은 고딕" pitchFamily="50" charset="-127"/>
              </a:rPr>
              <a:t>y sal marina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9552" y="4227934"/>
            <a:ext cx="8064896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t-BR" altLang="ko-KR" sz="1200" b="1" dirty="0">
                <a:solidFill>
                  <a:schemeClr val="tx1"/>
                </a:solidFill>
              </a:rPr>
              <a:t>E. Portillo Hahnefeld; A. Suárez Vega; </a:t>
            </a:r>
            <a:r>
              <a:rPr lang="es-ES" altLang="ko-KR" sz="1200" b="1" dirty="0">
                <a:solidFill>
                  <a:schemeClr val="tx1"/>
                </a:solidFill>
              </a:rPr>
              <a:t>H. Mendoza Guzmán; A. De La Jara Valido; </a:t>
            </a:r>
            <a:r>
              <a:rPr lang="pt-BR" altLang="ko-KR" sz="1200" b="1" dirty="0">
                <a:solidFill>
                  <a:schemeClr val="tx1"/>
                </a:solidFill>
              </a:rPr>
              <a:t>K. </a:t>
            </a:r>
            <a:r>
              <a:rPr lang="pt-BR" altLang="ko-KR" sz="1200" b="1" dirty="0" err="1">
                <a:solidFill>
                  <a:schemeClr val="tx1"/>
                </a:solidFill>
              </a:rPr>
              <a:t>Freijanes</a:t>
            </a:r>
            <a:r>
              <a:rPr lang="pt-BR" altLang="ko-KR" sz="1200" b="1" dirty="0">
                <a:solidFill>
                  <a:schemeClr val="tx1"/>
                </a:solidFill>
              </a:rPr>
              <a:t> </a:t>
            </a:r>
            <a:r>
              <a:rPr lang="pt-BR" altLang="ko-KR" sz="1200" b="1" dirty="0" err="1">
                <a:solidFill>
                  <a:schemeClr val="tx1"/>
                </a:solidFill>
              </a:rPr>
              <a:t>Presmanes</a:t>
            </a:r>
            <a:r>
              <a:rPr lang="pt-BR" altLang="ko-KR" sz="1200" b="1" dirty="0">
                <a:solidFill>
                  <a:schemeClr val="tx1"/>
                </a:solidFill>
              </a:rPr>
              <a:t>; P.A. Clemente Janeiro Assunção; </a:t>
            </a:r>
            <a:r>
              <a:rPr lang="es-ES" altLang="ko-KR" sz="1200" b="1" dirty="0">
                <a:solidFill>
                  <a:schemeClr val="tx1"/>
                </a:solidFill>
              </a:rPr>
              <a:t>D. Rodriguez </a:t>
            </a:r>
            <a:r>
              <a:rPr lang="es-ES" altLang="ko-KR" sz="1200" b="1" dirty="0" err="1">
                <a:solidFill>
                  <a:schemeClr val="tx1"/>
                </a:solidFill>
              </a:rPr>
              <a:t>Estupiñan</a:t>
            </a:r>
            <a:r>
              <a:rPr lang="pt-BR" altLang="ko-KR" sz="1200" b="1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s-ES" i="1" dirty="0">
                <a:solidFill>
                  <a:schemeClr val="tx1"/>
                </a:solidFill>
              </a:rPr>
              <a:t>Dunaliella salina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-30378" y="718928"/>
            <a:ext cx="9144000" cy="288032"/>
          </a:xfrm>
        </p:spPr>
        <p:txBody>
          <a:bodyPr/>
          <a:lstStyle/>
          <a:p>
            <a:pPr algn="r"/>
            <a:r>
              <a:rPr lang="es-ES" dirty="0"/>
              <a:t>Una microalga extremófila</a:t>
            </a:r>
          </a:p>
        </p:txBody>
      </p:sp>
      <p:pic>
        <p:nvPicPr>
          <p:cNvPr id="34" name="Immagine 10">
            <a:extLst>
              <a:ext uri="{FF2B5EF4-FFF2-40B4-BE49-F238E27FC236}">
                <a16:creationId xmlns="" xmlns:a16="http://schemas.microsoft.com/office/drawing/2014/main" id="{653FD9F7-565E-446B-9692-A50CFAB7C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614"/>
            <a:ext cx="2898827" cy="375545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ABBFDF81-F756-409F-9DB9-FBFEC8EEA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18731" b="2494"/>
          <a:stretch/>
        </p:blipFill>
        <p:spPr>
          <a:xfrm>
            <a:off x="1907704" y="1823658"/>
            <a:ext cx="3384376" cy="32619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C2A1251-06D0-4A95-BDDF-150F152D0E90}"/>
              </a:ext>
            </a:extLst>
          </p:cNvPr>
          <p:cNvSpPr txBox="1"/>
          <p:nvPr/>
        </p:nvSpPr>
        <p:spPr>
          <a:xfrm>
            <a:off x="185782" y="862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Elevadas temperatura, irradiación y salinidad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79608C25-6F00-4508-938C-071C06069E78}"/>
              </a:ext>
            </a:extLst>
          </p:cNvPr>
          <p:cNvSpPr txBox="1"/>
          <p:nvPr/>
        </p:nvSpPr>
        <p:spPr>
          <a:xfrm>
            <a:off x="179512" y="127560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Acumulación de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-caroteno</a:t>
            </a:r>
          </a:p>
        </p:txBody>
      </p:sp>
    </p:spTree>
    <p:extLst>
      <p:ext uri="{BB962C8B-B14F-4D97-AF65-F5344CB8AC3E}">
        <p14:creationId xmlns:p14="http://schemas.microsoft.com/office/powerpoint/2010/main" val="40037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s-ES" i="1" dirty="0">
                <a:solidFill>
                  <a:schemeClr val="tx1"/>
                </a:solidFill>
              </a:rPr>
              <a:t>Dunaliella salina</a:t>
            </a:r>
          </a:p>
        </p:txBody>
      </p:sp>
      <p:pic>
        <p:nvPicPr>
          <p:cNvPr id="36" name="2 Imagen">
            <a:extLst>
              <a:ext uri="{FF2B5EF4-FFF2-40B4-BE49-F238E27FC236}">
                <a16:creationId xmlns="" xmlns:a16="http://schemas.microsoft.com/office/drawing/2014/main" id="{77C76F2F-5D6C-4675-8909-F5937026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9150" r="10993" b="18801"/>
          <a:stretch/>
        </p:blipFill>
        <p:spPr>
          <a:xfrm>
            <a:off x="5436096" y="2354749"/>
            <a:ext cx="1914911" cy="1388676"/>
          </a:xfrm>
          <a:prstGeom prst="rect">
            <a:avLst/>
          </a:prstGeom>
        </p:spPr>
      </p:pic>
      <p:pic>
        <p:nvPicPr>
          <p:cNvPr id="37" name="3 Imagen">
            <a:extLst>
              <a:ext uri="{FF2B5EF4-FFF2-40B4-BE49-F238E27FC236}">
                <a16:creationId xmlns="" xmlns:a16="http://schemas.microsoft.com/office/drawing/2014/main" id="{32FCB4A3-7E62-48F8-AB6E-67BD5D031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924" r="66937"/>
          <a:stretch/>
        </p:blipFill>
        <p:spPr>
          <a:xfrm flipV="1">
            <a:off x="3556317" y="2350419"/>
            <a:ext cx="1914911" cy="1949523"/>
          </a:xfrm>
          <a:prstGeom prst="rect">
            <a:avLst/>
          </a:prstGeom>
        </p:spPr>
      </p:pic>
      <p:sp>
        <p:nvSpPr>
          <p:cNvPr id="38" name="Flecha: curvada hacia abajo 37">
            <a:extLst>
              <a:ext uri="{FF2B5EF4-FFF2-40B4-BE49-F238E27FC236}">
                <a16:creationId xmlns="" xmlns:a16="http://schemas.microsoft.com/office/drawing/2014/main" id="{3CF41181-8A74-4193-9706-291E2069B8BA}"/>
              </a:ext>
            </a:extLst>
          </p:cNvPr>
          <p:cNvSpPr/>
          <p:nvPr/>
        </p:nvSpPr>
        <p:spPr>
          <a:xfrm>
            <a:off x="5135821" y="2074430"/>
            <a:ext cx="1143243" cy="400879"/>
          </a:xfrm>
          <a:prstGeom prst="curvedDownArrow">
            <a:avLst>
              <a:gd name="adj1" fmla="val 1507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="" xmlns:a16="http://schemas.microsoft.com/office/drawing/2014/main" id="{97DA88ED-160C-44B2-BFCC-6D3F90248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9" t="29688" r="49696" b="56815"/>
          <a:stretch/>
        </p:blipFill>
        <p:spPr bwMode="auto">
          <a:xfrm rot="16200000">
            <a:off x="1660247" y="2403871"/>
            <a:ext cx="1949522" cy="18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lecha: curvada hacia abajo 9">
            <a:extLst>
              <a:ext uri="{FF2B5EF4-FFF2-40B4-BE49-F238E27FC236}">
                <a16:creationId xmlns="" xmlns:a16="http://schemas.microsoft.com/office/drawing/2014/main" id="{6A1BD9F0-A031-4307-A117-DDF2873DC98A}"/>
              </a:ext>
            </a:extLst>
          </p:cNvPr>
          <p:cNvSpPr/>
          <p:nvPr/>
        </p:nvSpPr>
        <p:spPr>
          <a:xfrm>
            <a:off x="2851421" y="2160016"/>
            <a:ext cx="1143243" cy="400879"/>
          </a:xfrm>
          <a:prstGeom prst="curvedDownArrow">
            <a:avLst>
              <a:gd name="adj1" fmla="val 1507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" name="Flecha: curvada hacia abajo 9">
            <a:extLst>
              <a:ext uri="{FF2B5EF4-FFF2-40B4-BE49-F238E27FC236}">
                <a16:creationId xmlns="" xmlns:a16="http://schemas.microsoft.com/office/drawing/2014/main" id="{8940E4AC-1EFD-4462-B8D8-D66DD3AB9B87}"/>
              </a:ext>
            </a:extLst>
          </p:cNvPr>
          <p:cNvSpPr/>
          <p:nvPr/>
        </p:nvSpPr>
        <p:spPr>
          <a:xfrm flipH="1" flipV="1">
            <a:off x="5176200" y="3685313"/>
            <a:ext cx="1143243" cy="400879"/>
          </a:xfrm>
          <a:prstGeom prst="curvedDownArrow">
            <a:avLst>
              <a:gd name="adj1" fmla="val 15075"/>
              <a:gd name="adj2" fmla="val 50000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7A12443-6372-4AD8-BA0E-5A4334C5C89F}"/>
              </a:ext>
            </a:extLst>
          </p:cNvPr>
          <p:cNvSpPr txBox="1"/>
          <p:nvPr/>
        </p:nvSpPr>
        <p:spPr>
          <a:xfrm>
            <a:off x="135640" y="98826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Coloración dependiente del entorno!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15FDFBE-702C-4D16-9AA9-A7AF3B2D611F}"/>
              </a:ext>
            </a:extLst>
          </p:cNvPr>
          <p:cNvSpPr txBox="1"/>
          <p:nvPr/>
        </p:nvSpPr>
        <p:spPr>
          <a:xfrm>
            <a:off x="135640" y="1380273"/>
            <a:ext cx="58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Formación de “quistes” en condiciones muy criticas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2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s-ES" i="1" dirty="0">
                <a:solidFill>
                  <a:schemeClr val="tx1"/>
                </a:solidFill>
              </a:rPr>
              <a:t>Sal rosa +</a:t>
            </a:r>
            <a:r>
              <a:rPr lang="es-ES" i="1" dirty="0" err="1">
                <a:solidFill>
                  <a:schemeClr val="tx1"/>
                </a:solidFill>
              </a:rPr>
              <a:t>Dunaliella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15FDFBE-702C-4D16-9AA9-A7AF3B2D611F}"/>
              </a:ext>
            </a:extLst>
          </p:cNvPr>
          <p:cNvSpPr txBox="1"/>
          <p:nvPr/>
        </p:nvSpPr>
        <p:spPr>
          <a:xfrm>
            <a:off x="107504" y="987574"/>
            <a:ext cx="58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Reproducir la naturaleza!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123F8E5-855E-4DDC-919E-78F014007A5C}"/>
              </a:ext>
            </a:extLst>
          </p:cNvPr>
          <p:cNvSpPr txBox="1"/>
          <p:nvPr/>
        </p:nvSpPr>
        <p:spPr>
          <a:xfrm>
            <a:off x="117430" y="1419622"/>
            <a:ext cx="791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Equilibrio entre salinidad, </a:t>
            </a:r>
            <a:r>
              <a:rPr lang="es-ES" dirty="0" smtClean="0"/>
              <a:t>nutrientes </a:t>
            </a:r>
            <a:r>
              <a:rPr lang="es-ES" dirty="0"/>
              <a:t>y </a:t>
            </a:r>
            <a:r>
              <a:rPr lang="es-ES" dirty="0" smtClean="0"/>
              <a:t>abundancia celular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21 Imagen">
            <a:extLst>
              <a:ext uri="{FF2B5EF4-FFF2-40B4-BE49-F238E27FC236}">
                <a16:creationId xmlns="" xmlns:a16="http://schemas.microsoft.com/office/drawing/2014/main" id="{F2AC7D9A-207A-4C53-A537-EF0BDB2B5946}"/>
              </a:ext>
            </a:extLst>
          </p:cNvPr>
          <p:cNvPicPr/>
          <p:nvPr/>
        </p:nvPicPr>
        <p:blipFill rotWithShape="1">
          <a:blip r:embed="rId2"/>
          <a:srcRect l="33604" t="24583" r="8672" b="16612"/>
          <a:stretch/>
        </p:blipFill>
        <p:spPr bwMode="auto">
          <a:xfrm>
            <a:off x="359532" y="1995686"/>
            <a:ext cx="4464496" cy="233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32ECE65A-B0DD-4148-812F-F4836D771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23" t="16172" r="27082" b="7037"/>
          <a:stretch/>
        </p:blipFill>
        <p:spPr>
          <a:xfrm>
            <a:off x="5148064" y="2283718"/>
            <a:ext cx="3754412" cy="256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s-ES" i="1" dirty="0">
                <a:solidFill>
                  <a:schemeClr val="tx1"/>
                </a:solidFill>
              </a:rPr>
              <a:t>Sal rosa +</a:t>
            </a:r>
            <a:r>
              <a:rPr lang="es-ES" i="1" dirty="0" err="1">
                <a:solidFill>
                  <a:schemeClr val="tx1"/>
                </a:solidFill>
              </a:rPr>
              <a:t>Dunaliella</a:t>
            </a:r>
            <a:endParaRPr lang="es-ES" i="1" dirty="0">
              <a:solidFill>
                <a:schemeClr val="tx1"/>
              </a:solidFill>
            </a:endParaRPr>
          </a:p>
        </p:txBody>
      </p:sp>
      <p:pic>
        <p:nvPicPr>
          <p:cNvPr id="11" name="2 Imagen">
            <a:extLst>
              <a:ext uri="{FF2B5EF4-FFF2-40B4-BE49-F238E27FC236}">
                <a16:creationId xmlns="" xmlns:a16="http://schemas.microsoft.com/office/drawing/2014/main" id="{B484CEF7-500A-4229-892D-80446A91F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5"/>
          <a:stretch/>
        </p:blipFill>
        <p:spPr>
          <a:xfrm>
            <a:off x="4572000" y="186983"/>
            <a:ext cx="4530572" cy="4769534"/>
          </a:xfrm>
          <a:prstGeom prst="rect">
            <a:avLst/>
          </a:prstGeom>
        </p:spPr>
      </p:pic>
      <p:pic>
        <p:nvPicPr>
          <p:cNvPr id="12" name="1 Imagen">
            <a:extLst>
              <a:ext uri="{FF2B5EF4-FFF2-40B4-BE49-F238E27FC236}">
                <a16:creationId xmlns="" xmlns:a16="http://schemas.microsoft.com/office/drawing/2014/main" id="{521BE378-2767-4F78-BAA5-54765F0E0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0126" r="7505"/>
          <a:stretch/>
        </p:blipFill>
        <p:spPr>
          <a:xfrm>
            <a:off x="364212" y="1491630"/>
            <a:ext cx="3835689" cy="28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s-ES" i="1" dirty="0">
                <a:solidFill>
                  <a:schemeClr val="tx1"/>
                </a:solidFill>
              </a:rPr>
              <a:t>Sal rosa +</a:t>
            </a:r>
            <a:r>
              <a:rPr lang="es-ES" i="1" dirty="0" err="1">
                <a:solidFill>
                  <a:schemeClr val="tx1"/>
                </a:solidFill>
              </a:rPr>
              <a:t>Dunaliella</a:t>
            </a:r>
            <a:endParaRPr lang="es-ES" i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09E388B6-82A4-4AB3-B4B1-16AE16AC54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r="8263" b="2750"/>
          <a:stretch/>
        </p:blipFill>
        <p:spPr>
          <a:xfrm>
            <a:off x="2569077" y="1707654"/>
            <a:ext cx="3063064" cy="29863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74EDF9D-217A-44AC-A0F6-C998D413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r="2593" b="12592"/>
          <a:stretch/>
        </p:blipFill>
        <p:spPr>
          <a:xfrm>
            <a:off x="5825044" y="-4808"/>
            <a:ext cx="3318956" cy="5153116"/>
          </a:xfrm>
          <a:prstGeom prst="rect">
            <a:avLst/>
          </a:prstGeom>
        </p:spPr>
      </p:pic>
      <p:pic>
        <p:nvPicPr>
          <p:cNvPr id="6" name="25 Imagen" descr="F:\DCIM\104NIKON\DSCN2783.JPG">
            <a:extLst>
              <a:ext uri="{FF2B5EF4-FFF2-40B4-BE49-F238E27FC236}">
                <a16:creationId xmlns="" xmlns:a16="http://schemas.microsoft.com/office/drawing/2014/main" id="{E75C43FB-003C-446E-A307-7B313F0268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" y="899418"/>
            <a:ext cx="2336659" cy="2511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7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s-ES" i="1" dirty="0">
                <a:solidFill>
                  <a:schemeClr val="tx1"/>
                </a:solidFill>
              </a:rPr>
              <a:t>Sal rosa +</a:t>
            </a:r>
            <a:r>
              <a:rPr lang="es-ES" i="1" dirty="0" err="1">
                <a:solidFill>
                  <a:schemeClr val="tx1"/>
                </a:solidFill>
              </a:rPr>
              <a:t>Dunaliella</a:t>
            </a:r>
            <a:endParaRPr lang="es-ES" i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4CA2C15-0881-4FCA-A3DE-0E24509E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98" y="1028452"/>
            <a:ext cx="4487902" cy="4135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6543347-AC89-4F3E-B494-4906318D0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" b="12304"/>
          <a:stretch/>
        </p:blipFill>
        <p:spPr>
          <a:xfrm>
            <a:off x="314335" y="1851670"/>
            <a:ext cx="4257665" cy="26253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3C3E755-34DD-4C3C-A284-AC0F5778F102}"/>
              </a:ext>
            </a:extLst>
          </p:cNvPr>
          <p:cNvSpPr txBox="1"/>
          <p:nvPr/>
        </p:nvSpPr>
        <p:spPr>
          <a:xfrm>
            <a:off x="107504" y="84378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Durabilidad / estabilidad </a:t>
            </a:r>
            <a:r>
              <a:rPr lang="es-ES" dirty="0"/>
              <a:t>del producto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455945D-42E1-49E5-91AC-7265156F5A6A}"/>
              </a:ext>
            </a:extLst>
          </p:cNvPr>
          <p:cNvSpPr txBox="1"/>
          <p:nvPr/>
        </p:nvSpPr>
        <p:spPr>
          <a:xfrm>
            <a:off x="112198" y="1317883"/>
            <a:ext cx="580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Análisis </a:t>
            </a:r>
            <a:r>
              <a:rPr lang="es-ES" dirty="0" smtClean="0"/>
              <a:t>físico-químico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altLang="ko-KR" dirty="0">
                <a:solidFill>
                  <a:schemeClr val="bg1"/>
                </a:solidFill>
              </a:rPr>
              <a:t>Las aplicaciones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ko-KR" dirty="0">
                <a:solidFill>
                  <a:schemeClr val="tx1"/>
                </a:solidFill>
              </a:rPr>
              <a:t>transferencia tecnológica a las empresas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496"/>
            <a:ext cx="1901864" cy="473886"/>
          </a:xfrm>
          <a:prstGeom prst="rect">
            <a:avLst/>
          </a:prstGeom>
        </p:spPr>
      </p:pic>
      <p:pic>
        <p:nvPicPr>
          <p:cNvPr id="6" name="73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6678D90-1E70-4139-9FC2-FE5F6128F8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" y="21632"/>
            <a:ext cx="2009653" cy="67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0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s-ES" i="1" dirty="0">
                <a:solidFill>
                  <a:schemeClr val="tx1"/>
                </a:solidFill>
              </a:rPr>
              <a:t>Salinas de la </a:t>
            </a:r>
            <a:r>
              <a:rPr lang="es-ES" i="1" dirty="0" err="1">
                <a:solidFill>
                  <a:schemeClr val="tx1"/>
                </a:solidFill>
              </a:rPr>
              <a:t>Macaronesia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es-ES" dirty="0"/>
              <a:t>Tradición + innovación tecnológica</a:t>
            </a:r>
          </a:p>
        </p:txBody>
      </p:sp>
      <p:grpSp>
        <p:nvGrpSpPr>
          <p:cNvPr id="5" name="9 Grupo">
            <a:extLst>
              <a:ext uri="{FF2B5EF4-FFF2-40B4-BE49-F238E27FC236}">
                <a16:creationId xmlns="" xmlns:a16="http://schemas.microsoft.com/office/drawing/2014/main" id="{B9C75ADA-CABA-4D0F-890E-7A9C8CFBF567}"/>
              </a:ext>
            </a:extLst>
          </p:cNvPr>
          <p:cNvGrpSpPr/>
          <p:nvPr/>
        </p:nvGrpSpPr>
        <p:grpSpPr>
          <a:xfrm>
            <a:off x="5148064" y="2766013"/>
            <a:ext cx="3995936" cy="2377487"/>
            <a:chOff x="1" y="3573016"/>
            <a:chExt cx="5667466" cy="3287898"/>
          </a:xfrm>
        </p:grpSpPr>
        <p:pic>
          <p:nvPicPr>
            <p:cNvPr id="6" name="Imagen 5">
              <a:extLst>
                <a:ext uri="{FF2B5EF4-FFF2-40B4-BE49-F238E27FC236}">
                  <a16:creationId xmlns="" xmlns:a16="http://schemas.microsoft.com/office/drawing/2014/main" id="{25145A36-9703-4F07-BF63-BD9271A7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573016"/>
              <a:ext cx="5667466" cy="3287898"/>
            </a:xfrm>
            <a:prstGeom prst="rect">
              <a:avLst/>
            </a:prstGeom>
          </p:spPr>
        </p:pic>
        <p:pic>
          <p:nvPicPr>
            <p:cNvPr id="7" name="Picture 25" descr="logo BRC">
              <a:extLst>
                <a:ext uri="{FF2B5EF4-FFF2-40B4-BE49-F238E27FC236}">
                  <a16:creationId xmlns="" xmlns:a16="http://schemas.microsoft.com/office/drawing/2014/main" id="{30B8DCDC-1490-4B5D-BDC3-11565BD15E9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739" y="3674289"/>
              <a:ext cx="1236313" cy="461164"/>
            </a:xfrm>
            <a:prstGeom prst="rect">
              <a:avLst/>
            </a:prstGeom>
            <a:noFill/>
          </p:spPr>
        </p:pic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4C8ED9B-730B-45A5-AFAD-FF684FE84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6"/>
          <a:stretch/>
        </p:blipFill>
        <p:spPr>
          <a:xfrm>
            <a:off x="2691517" y="1785392"/>
            <a:ext cx="3760965" cy="2108851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6F068F08-5E33-4F53-BB71-A65E94B0F4AD}"/>
              </a:ext>
            </a:extLst>
          </p:cNvPr>
          <p:cNvGrpSpPr/>
          <p:nvPr/>
        </p:nvGrpSpPr>
        <p:grpSpPr>
          <a:xfrm>
            <a:off x="0" y="2815580"/>
            <a:ext cx="3491880" cy="2327920"/>
            <a:chOff x="0" y="2815580"/>
            <a:chExt cx="3491880" cy="2327920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7F7C388F-DD6B-4249-BAB2-12F990552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5580"/>
              <a:ext cx="3491880" cy="2327920"/>
            </a:xfrm>
            <a:prstGeom prst="rect">
              <a:avLst/>
            </a:prstGeom>
          </p:spPr>
        </p:pic>
        <p:pic>
          <p:nvPicPr>
            <p:cNvPr id="14" name="Picture 19">
              <a:extLst>
                <a:ext uri="{FF2B5EF4-FFF2-40B4-BE49-F238E27FC236}">
                  <a16:creationId xmlns="" xmlns:a16="http://schemas.microsoft.com/office/drawing/2014/main" id="{8EA3B8FA-784F-4301-9FCA-DD8EB89189AE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815580"/>
              <a:ext cx="1187624" cy="47625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983EA3CC-4BF0-41AE-97EE-4947921F6840}"/>
              </a:ext>
            </a:extLst>
          </p:cNvPr>
          <p:cNvSpPr txBox="1"/>
          <p:nvPr/>
        </p:nvSpPr>
        <p:spPr>
          <a:xfrm>
            <a:off x="185782" y="862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Diversificación de mercado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8C92EDC6-CC46-4A27-A319-ED4D5E985388}"/>
              </a:ext>
            </a:extLst>
          </p:cNvPr>
          <p:cNvSpPr txBox="1"/>
          <p:nvPr/>
        </p:nvSpPr>
        <p:spPr>
          <a:xfrm>
            <a:off x="179512" y="127560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Conexión entre investigación, sector productivo y territorio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6525"/>
            <a:ext cx="1304418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es-ES" i="1" dirty="0">
                <a:solidFill>
                  <a:schemeClr val="tx1"/>
                </a:solidFill>
              </a:rPr>
              <a:t>Salinas de la </a:t>
            </a:r>
            <a:r>
              <a:rPr lang="es-ES" i="1" dirty="0" err="1">
                <a:solidFill>
                  <a:schemeClr val="tx1"/>
                </a:solidFill>
              </a:rPr>
              <a:t>Macaronesia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7D6645CF-339C-47C9-B901-FB936899D2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</p:spPr>
        <p:txBody>
          <a:bodyPr/>
          <a:lstStyle/>
          <a:p>
            <a:pPr algn="r"/>
            <a:r>
              <a:rPr lang="es-ES" dirty="0"/>
              <a:t>Tradición + innovación tecnológica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E3CCC0E-A1CC-4B2C-B910-4CC3C8E8E2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b="26236"/>
          <a:stretch/>
        </p:blipFill>
        <p:spPr>
          <a:xfrm>
            <a:off x="4644008" y="1335690"/>
            <a:ext cx="3921900" cy="36906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17852D71-5E12-4CAD-A797-175C25BFE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4" b="7739"/>
          <a:stretch/>
        </p:blipFill>
        <p:spPr>
          <a:xfrm>
            <a:off x="251520" y="1550746"/>
            <a:ext cx="3921900" cy="345638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79625C4D-655B-4A87-BE56-A216ECE2E0C2}"/>
              </a:ext>
            </a:extLst>
          </p:cNvPr>
          <p:cNvSpPr txBox="1"/>
          <p:nvPr/>
        </p:nvSpPr>
        <p:spPr>
          <a:xfrm>
            <a:off x="107504" y="89795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Análisis organolépticos (“cata” de sal!)</a:t>
            </a:r>
          </a:p>
        </p:txBody>
      </p:sp>
    </p:spTree>
    <p:extLst>
      <p:ext uri="{BB962C8B-B14F-4D97-AF65-F5344CB8AC3E}">
        <p14:creationId xmlns:p14="http://schemas.microsoft.com/office/powerpoint/2010/main" val="4584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altLang="ko-KR" dirty="0">
                <a:solidFill>
                  <a:schemeClr val="bg1"/>
                </a:solidFill>
              </a:rPr>
              <a:t>Solicitud de patente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ko-KR" dirty="0">
                <a:solidFill>
                  <a:schemeClr val="tx1"/>
                </a:solidFill>
              </a:rPr>
              <a:t>hacia la internacionalización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496"/>
            <a:ext cx="1901864" cy="473886"/>
          </a:xfrm>
          <a:prstGeom prst="rect">
            <a:avLst/>
          </a:prstGeom>
        </p:spPr>
      </p:pic>
      <p:pic>
        <p:nvPicPr>
          <p:cNvPr id="6" name="73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6678D90-1E70-4139-9FC2-FE5F6128F8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" y="21632"/>
            <a:ext cx="2009653" cy="67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92CAF59-179A-477D-BCFA-48EF81FA4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3147814"/>
            <a:ext cx="7776864" cy="10801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altLang="ko-KR" sz="2800" dirty="0">
                <a:solidFill>
                  <a:schemeClr val="tx1"/>
                </a:solidFill>
                <a:ea typeface="맑은 고딕" pitchFamily="50" charset="-127"/>
              </a:rPr>
              <a:t>Método de fabricación de un condimento culinario con </a:t>
            </a:r>
            <a:r>
              <a:rPr lang="es-ES" altLang="ko-KR" sz="2800" i="1" dirty="0">
                <a:solidFill>
                  <a:schemeClr val="tx1"/>
                </a:solidFill>
                <a:ea typeface="맑은 고딕" pitchFamily="50" charset="-127"/>
              </a:rPr>
              <a:t>Dunaliella salina </a:t>
            </a:r>
            <a:r>
              <a:rPr lang="es-ES" altLang="ko-KR" sz="2800" dirty="0">
                <a:solidFill>
                  <a:schemeClr val="tx1"/>
                </a:solidFill>
                <a:ea typeface="맑은 고딕" pitchFamily="50" charset="-127"/>
              </a:rPr>
              <a:t>y sal marina</a:t>
            </a:r>
            <a:endParaRPr lang="en-US" altLang="ko-KR" sz="2800" dirty="0">
              <a:solidFill>
                <a:schemeClr val="tx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C625185D-9A2B-45E8-8A2D-71B958172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4227934"/>
            <a:ext cx="8064896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t-BR" altLang="ko-KR" sz="1200" b="1" dirty="0">
                <a:solidFill>
                  <a:schemeClr val="tx1"/>
                </a:solidFill>
              </a:rPr>
              <a:t>E. Portillo Hahnefeld; A. Suárez Vega; </a:t>
            </a:r>
            <a:r>
              <a:rPr lang="es-ES" altLang="ko-KR" sz="1200" b="1" dirty="0">
                <a:solidFill>
                  <a:schemeClr val="tx1"/>
                </a:solidFill>
              </a:rPr>
              <a:t>H. Mendoza Guzmán; A. De La Jara Valido; </a:t>
            </a:r>
            <a:r>
              <a:rPr lang="pt-BR" altLang="ko-KR" sz="1200" b="1" dirty="0">
                <a:solidFill>
                  <a:schemeClr val="tx1"/>
                </a:solidFill>
              </a:rPr>
              <a:t>K. </a:t>
            </a:r>
            <a:r>
              <a:rPr lang="pt-BR" altLang="ko-KR" sz="1200" b="1" dirty="0" err="1">
                <a:solidFill>
                  <a:schemeClr val="tx1"/>
                </a:solidFill>
              </a:rPr>
              <a:t>Freijanes</a:t>
            </a:r>
            <a:r>
              <a:rPr lang="pt-BR" altLang="ko-KR" sz="1200" b="1" dirty="0">
                <a:solidFill>
                  <a:schemeClr val="tx1"/>
                </a:solidFill>
              </a:rPr>
              <a:t> </a:t>
            </a:r>
            <a:r>
              <a:rPr lang="pt-BR" altLang="ko-KR" sz="1200" b="1" dirty="0" err="1">
                <a:solidFill>
                  <a:schemeClr val="tx1"/>
                </a:solidFill>
              </a:rPr>
              <a:t>Presmanes</a:t>
            </a:r>
            <a:r>
              <a:rPr lang="pt-BR" altLang="ko-KR" sz="1200" b="1" dirty="0">
                <a:solidFill>
                  <a:schemeClr val="tx1"/>
                </a:solidFill>
              </a:rPr>
              <a:t>; P.A. Clemente Janeiro Assunção; </a:t>
            </a:r>
            <a:r>
              <a:rPr lang="es-ES" altLang="ko-KR" sz="1200" b="1" dirty="0">
                <a:solidFill>
                  <a:schemeClr val="tx1"/>
                </a:solidFill>
              </a:rPr>
              <a:t>D. Rodriguez </a:t>
            </a:r>
            <a:r>
              <a:rPr lang="es-ES" altLang="ko-KR" sz="1200" b="1" dirty="0" err="1">
                <a:solidFill>
                  <a:schemeClr val="tx1"/>
                </a:solidFill>
              </a:rPr>
              <a:t>Estupiñan</a:t>
            </a:r>
            <a:r>
              <a:rPr lang="pt-BR" altLang="ko-KR" sz="1200" b="1" dirty="0">
                <a:solidFill>
                  <a:schemeClr val="tx1"/>
                </a:solidFill>
              </a:rPr>
              <a:t>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6E3871EF-2883-47EA-8E24-1FB054067766}"/>
              </a:ext>
            </a:extLst>
          </p:cNvPr>
          <p:cNvSpPr txBox="1">
            <a:spLocks/>
          </p:cNvSpPr>
          <p:nvPr/>
        </p:nvSpPr>
        <p:spPr>
          <a:xfrm>
            <a:off x="3938246" y="1017002"/>
            <a:ext cx="5220072" cy="5715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Dpto. BIOTECNOLOGIA</a:t>
            </a:r>
          </a:p>
        </p:txBody>
      </p:sp>
      <p:pic>
        <p:nvPicPr>
          <p:cNvPr id="13" name="Picture 4" descr="https://aries.itccanarias.org/itccanarias/web/images/areas/icono_departamento_biotecnologia512x512.png">
            <a:extLst>
              <a:ext uri="{FF2B5EF4-FFF2-40B4-BE49-F238E27FC236}">
                <a16:creationId xmlns="" xmlns:a16="http://schemas.microsoft.com/office/drawing/2014/main" id="{9A8DAC38-6D84-486D-8369-CA287AEC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117"/>
            <a:ext cx="1759768" cy="17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5 Imagen">
            <a:extLst>
              <a:ext uri="{FF2B5EF4-FFF2-40B4-BE49-F238E27FC236}">
                <a16:creationId xmlns="" xmlns:a16="http://schemas.microsoft.com/office/drawing/2014/main" id="{4F1D909F-F12B-4E7C-821B-CB77E060A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76" y="54746"/>
            <a:ext cx="2876776" cy="7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="" xmlns:a16="http://schemas.microsoft.com/office/drawing/2014/main" id="{AF0BE68F-B7F3-4756-ABAF-6EC06AA67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528392" cy="504572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861E697-5809-4FFA-9EE7-17C65EC77324}"/>
              </a:ext>
            </a:extLst>
          </p:cNvPr>
          <p:cNvSpPr txBox="1"/>
          <p:nvPr/>
        </p:nvSpPr>
        <p:spPr>
          <a:xfrm>
            <a:off x="135640" y="84355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OBTENCIÓN DE PATENTE EN ESPAÑA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D7481FBD-BA46-411F-ABA5-B60364ED9D3D}"/>
              </a:ext>
            </a:extLst>
          </p:cNvPr>
          <p:cNvSpPr txBox="1"/>
          <p:nvPr/>
        </p:nvSpPr>
        <p:spPr>
          <a:xfrm>
            <a:off x="135640" y="1380273"/>
            <a:ext cx="350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INTERNACIONALIZACIÓN:</a:t>
            </a:r>
          </a:p>
          <a:p>
            <a:endParaRPr lang="es-ES" dirty="0"/>
          </a:p>
          <a:p>
            <a:pPr algn="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Australia    </a:t>
            </a:r>
          </a:p>
          <a:p>
            <a:pPr algn="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EE.UU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   Israel</a:t>
            </a:r>
          </a:p>
          <a:p>
            <a:pPr algn="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U.E.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5 Imagen">
            <a:extLst>
              <a:ext uri="{FF2B5EF4-FFF2-40B4-BE49-F238E27FC236}">
                <a16:creationId xmlns="" xmlns:a16="http://schemas.microsoft.com/office/drawing/2014/main" id="{68C13497-B9DF-418F-83E1-B4CAB7E84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2008"/>
            <a:ext cx="2807498" cy="699542"/>
          </a:xfrm>
          <a:prstGeom prst="rect">
            <a:avLst/>
          </a:prstGeom>
        </p:spPr>
      </p:pic>
      <p:pic>
        <p:nvPicPr>
          <p:cNvPr id="11" name="8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C1752D5-DEB4-4209-B1AE-19740B0B8B1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6" y="3363838"/>
            <a:ext cx="2856106" cy="103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24">
            <a:extLst>
              <a:ext uri="{FF2B5EF4-FFF2-40B4-BE49-F238E27FC236}">
                <a16:creationId xmlns="" xmlns:a16="http://schemas.microsoft.com/office/drawing/2014/main" id="{98548C2B-63DF-492B-908E-9AF6F4899738}"/>
              </a:ext>
            </a:extLst>
          </p:cNvPr>
          <p:cNvSpPr txBox="1"/>
          <p:nvPr/>
        </p:nvSpPr>
        <p:spPr>
          <a:xfrm>
            <a:off x="172579" y="4401514"/>
            <a:ext cx="297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+mj-lt"/>
              </a:rPr>
              <a:t>www.macbioblue.com</a:t>
            </a:r>
          </a:p>
        </p:txBody>
      </p:sp>
      <p:sp>
        <p:nvSpPr>
          <p:cNvPr id="15" name="15 CuadroTexto">
            <a:extLst>
              <a:ext uri="{FF2B5EF4-FFF2-40B4-BE49-F238E27FC236}">
                <a16:creationId xmlns="" xmlns:a16="http://schemas.microsoft.com/office/drawing/2014/main" id="{797B23C3-7928-443A-A316-E47C56A00EBC}"/>
              </a:ext>
            </a:extLst>
          </p:cNvPr>
          <p:cNvSpPr txBox="1"/>
          <p:nvPr/>
        </p:nvSpPr>
        <p:spPr>
          <a:xfrm>
            <a:off x="4740242" y="3293519"/>
            <a:ext cx="41958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Contactos: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mvenuleo@itccanarias.org</a:t>
            </a:r>
            <a:endParaRPr kumimoji="0" lang="es-ES" sz="2400" i="0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cs typeface="Arial" panose="020B0604020202020204" pitchFamily="34" charset="0"/>
              </a:rPr>
              <a:t>depbio@itccanarias.org</a:t>
            </a:r>
          </a:p>
          <a:p>
            <a:pPr algn="r">
              <a:defRPr/>
            </a:pPr>
            <a:r>
              <a:rPr lang="es-ES" sz="2400" dirty="0">
                <a:latin typeface="+mj-lt"/>
              </a:rPr>
              <a:t>www.itccanarias.org</a:t>
            </a:r>
            <a:endParaRPr lang="es-ES" sz="2400" dirty="0">
              <a:latin typeface="+mj-lt"/>
              <a:hlinkClick r:id="rId5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7">
            <a:extLst>
              <a:ext uri="{FF2B5EF4-FFF2-40B4-BE49-F238E27FC236}">
                <a16:creationId xmlns="" xmlns:a16="http://schemas.microsoft.com/office/drawing/2014/main" id="{D51CED2D-E948-4C77-A8D5-FDEC756D3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8457" r="3219" b="11977"/>
          <a:stretch/>
        </p:blipFill>
        <p:spPr>
          <a:xfrm>
            <a:off x="6544525" y="3214285"/>
            <a:ext cx="2571248" cy="188908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A4B56B7D-231F-4950-A0B5-E6D477A12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8210" r="31650" b="6049"/>
          <a:stretch/>
        </p:blipFill>
        <p:spPr bwMode="auto">
          <a:xfrm>
            <a:off x="0" y="1"/>
            <a:ext cx="4183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>
            <a:extLst>
              <a:ext uri="{FF2B5EF4-FFF2-40B4-BE49-F238E27FC236}">
                <a16:creationId xmlns="" xmlns:a16="http://schemas.microsoft.com/office/drawing/2014/main" id="{6E3871EF-2883-47EA-8E24-1FB054067766}"/>
              </a:ext>
            </a:extLst>
          </p:cNvPr>
          <p:cNvSpPr txBox="1">
            <a:spLocks/>
          </p:cNvSpPr>
          <p:nvPr/>
        </p:nvSpPr>
        <p:spPr>
          <a:xfrm>
            <a:off x="3938246" y="1017002"/>
            <a:ext cx="5220072" cy="5715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Dpto. BIOTECNOLOGIA</a:t>
            </a:r>
          </a:p>
        </p:txBody>
      </p:sp>
      <p:pic>
        <p:nvPicPr>
          <p:cNvPr id="13" name="Picture 4" descr="https://aries.itccanarias.org/itccanarias/web/images/areas/icono_departamento_biotecnologia512x512.png">
            <a:extLst>
              <a:ext uri="{FF2B5EF4-FFF2-40B4-BE49-F238E27FC236}">
                <a16:creationId xmlns="" xmlns:a16="http://schemas.microsoft.com/office/drawing/2014/main" id="{9A8DAC38-6D84-486D-8369-CA287AEC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117"/>
            <a:ext cx="1759768" cy="17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5 Imagen">
            <a:extLst>
              <a:ext uri="{FF2B5EF4-FFF2-40B4-BE49-F238E27FC236}">
                <a16:creationId xmlns="" xmlns:a16="http://schemas.microsoft.com/office/drawing/2014/main" id="{4F1D909F-F12B-4E7C-821B-CB77E060A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376" y="54746"/>
            <a:ext cx="2876776" cy="71680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EC912750-63EB-4BC7-9092-964DC99A0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t="13166" r="24586" b="31500"/>
          <a:stretch/>
        </p:blipFill>
        <p:spPr bwMode="auto">
          <a:xfrm>
            <a:off x="2340233" y="2715766"/>
            <a:ext cx="3686984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2 Imagen">
            <a:extLst>
              <a:ext uri="{FF2B5EF4-FFF2-40B4-BE49-F238E27FC236}">
                <a16:creationId xmlns="" xmlns:a16="http://schemas.microsoft.com/office/drawing/2014/main" id="{3DEE8DA6-5EFA-419E-8441-65F2D4912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77" y="1696206"/>
            <a:ext cx="2328573" cy="17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itchFamily="34" charset="0"/>
              </a:rPr>
              <a:t>ÍNDICE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0504" y="1383694"/>
            <a:ext cx="4031776" cy="68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63981" y="1447862"/>
            <a:ext cx="3828299" cy="559668"/>
            <a:chOff x="2175371" y="1762964"/>
            <a:chExt cx="5040560" cy="559668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400" b="1" dirty="0">
                  <a:cs typeface="Arial" pitchFamily="34" charset="0"/>
                </a:rPr>
                <a:t>El invento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175371" y="2032239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en el marco del proyecto MACBIOBLUE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39223" y="134144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60504" y="2249404"/>
            <a:ext cx="4031776" cy="68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63981" y="2313572"/>
            <a:ext cx="3828299" cy="559668"/>
            <a:chOff x="2175371" y="1762964"/>
            <a:chExt cx="5040560" cy="559668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400" b="1" dirty="0">
                  <a:cs typeface="Arial" pitchFamily="34" charset="0"/>
                </a:rPr>
                <a:t>La sal rosa +</a:t>
              </a:r>
              <a:r>
                <a:rPr lang="es-ES" altLang="ko-KR" sz="1400" b="1" i="1" dirty="0" err="1">
                  <a:cs typeface="Arial" pitchFamily="34" charset="0"/>
                </a:rPr>
                <a:t>Dunaliella</a:t>
              </a:r>
              <a:endParaRPr lang="es-ES" altLang="ko-KR" sz="1400" b="1" i="1" dirty="0"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32239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que es y como se produce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060504" y="3115114"/>
            <a:ext cx="4031776" cy="68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63981" y="3179282"/>
            <a:ext cx="3828299" cy="559668"/>
            <a:chOff x="2175371" y="1762964"/>
            <a:chExt cx="5040560" cy="559668"/>
          </a:xfrm>
        </p:grpSpPr>
        <p:sp>
          <p:nvSpPr>
            <p:cNvPr id="40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400" b="1" dirty="0">
                  <a:cs typeface="Arial" pitchFamily="34" charset="0"/>
                </a:rPr>
                <a:t>Las aplicaciones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2175371" y="2032239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transferencia tecnológica a las empresas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060504" y="3980824"/>
            <a:ext cx="4031776" cy="68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glow rad="63500">
              <a:schemeClr val="accent6">
                <a:satMod val="175000"/>
                <a:alpha val="3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63981" y="4044992"/>
            <a:ext cx="3828299" cy="559668"/>
            <a:chOff x="2175371" y="1762964"/>
            <a:chExt cx="5040560" cy="559668"/>
          </a:xfrm>
        </p:grpSpPr>
        <p:sp>
          <p:nvSpPr>
            <p:cNvPr id="47" name="TextBox 10"/>
            <p:cNvSpPr txBox="1"/>
            <p:nvPr/>
          </p:nvSpPr>
          <p:spPr bwMode="auto">
            <a:xfrm>
              <a:off x="2175371" y="1762964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400" b="1" dirty="0">
                  <a:cs typeface="Arial" pitchFamily="34" charset="0"/>
                </a:rPr>
                <a:t>Solicitud de patente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2175371" y="2032239"/>
              <a:ext cx="5040560" cy="290393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hacia la internacionalización</a:t>
              </a:r>
            </a:p>
          </p:txBody>
        </p:sp>
      </p:grpSp>
      <p:sp>
        <p:nvSpPr>
          <p:cNvPr id="2" name="Elipse 1"/>
          <p:cNvSpPr/>
          <p:nvPr/>
        </p:nvSpPr>
        <p:spPr>
          <a:xfrm>
            <a:off x="2192258" y="1401658"/>
            <a:ext cx="648072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A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35" name="Elipse 34"/>
          <p:cNvSpPr/>
          <p:nvPr/>
        </p:nvSpPr>
        <p:spPr>
          <a:xfrm>
            <a:off x="2192258" y="2267368"/>
            <a:ext cx="648072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A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42" name="Elipse 41"/>
          <p:cNvSpPr/>
          <p:nvPr/>
        </p:nvSpPr>
        <p:spPr>
          <a:xfrm>
            <a:off x="2192258" y="3129478"/>
            <a:ext cx="648072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A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49" name="Elipse 48"/>
          <p:cNvSpPr/>
          <p:nvPr/>
        </p:nvSpPr>
        <p:spPr>
          <a:xfrm>
            <a:off x="2192258" y="3998788"/>
            <a:ext cx="648072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6A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25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496"/>
            <a:ext cx="1901864" cy="4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CD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6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El </a:t>
            </a:r>
            <a:r>
              <a:rPr lang="en-US" altLang="ko-KR" dirty="0" err="1">
                <a:solidFill>
                  <a:schemeClr val="bg1"/>
                </a:solidFill>
              </a:rPr>
              <a:t>invento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>
                <a:solidFill>
                  <a:schemeClr val="tx1"/>
                </a:solidFill>
              </a:rPr>
              <a:t>en</a:t>
            </a:r>
            <a:r>
              <a:rPr lang="en-US" altLang="ko-KR" dirty="0">
                <a:solidFill>
                  <a:schemeClr val="tx1"/>
                </a:solidFill>
              </a:rPr>
              <a:t> el </a:t>
            </a:r>
            <a:r>
              <a:rPr lang="en-US" altLang="ko-KR" dirty="0" err="1">
                <a:solidFill>
                  <a:schemeClr val="tx1"/>
                </a:solidFill>
              </a:rPr>
              <a:t>marco</a:t>
            </a:r>
            <a:r>
              <a:rPr lang="en-US" altLang="ko-KR" dirty="0">
                <a:solidFill>
                  <a:schemeClr val="tx1"/>
                </a:solidFill>
              </a:rPr>
              <a:t> del </a:t>
            </a:r>
            <a:r>
              <a:rPr lang="en-US" altLang="ko-KR" dirty="0" err="1">
                <a:solidFill>
                  <a:schemeClr val="tx1"/>
                </a:solidFill>
              </a:rPr>
              <a:t>proyecto</a:t>
            </a:r>
            <a:r>
              <a:rPr lang="en-US" altLang="ko-KR" dirty="0">
                <a:solidFill>
                  <a:schemeClr val="tx1"/>
                </a:solidFill>
              </a:rPr>
              <a:t> MACBIOBLUE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496"/>
            <a:ext cx="1901864" cy="47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53" y="120496"/>
            <a:ext cx="2901891" cy="72306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615"/>
            <a:ext cx="9144000" cy="2687423"/>
          </a:xfrm>
          <a:prstGeom prst="rect">
            <a:avLst/>
          </a:prstGeom>
        </p:spPr>
      </p:pic>
      <p:sp>
        <p:nvSpPr>
          <p:cNvPr id="5" name="7 CuadroTexto">
            <a:extLst>
              <a:ext uri="{FF2B5EF4-FFF2-40B4-BE49-F238E27FC236}">
                <a16:creationId xmlns="" xmlns:a16="http://schemas.microsoft.com/office/drawing/2014/main" id="{CCE77426-B2A0-4F74-B701-93714536E274}"/>
              </a:ext>
            </a:extLst>
          </p:cNvPr>
          <p:cNvSpPr txBox="1"/>
          <p:nvPr/>
        </p:nvSpPr>
        <p:spPr>
          <a:xfrm>
            <a:off x="395536" y="337198"/>
            <a:ext cx="25966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Symbol"/>
              </a:rPr>
              <a:t>23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Symbol"/>
              </a:rPr>
              <a:t> </a:t>
            </a:r>
            <a:r>
              <a:rPr lang="en-US" sz="2000" b="1" dirty="0">
                <a:latin typeface="+mj-lt"/>
                <a:cs typeface="Arial" panose="020B0604020202020204" pitchFamily="34" charset="0"/>
                <a:sym typeface="Symbol"/>
              </a:rPr>
              <a:t>PARTICIPANTES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ttore diritto 15">
            <a:extLst>
              <a:ext uri="{FF2B5EF4-FFF2-40B4-BE49-F238E27FC236}">
                <a16:creationId xmlns="" xmlns:a16="http://schemas.microsoft.com/office/drawing/2014/main" id="{B4FE0B17-6FA8-4885-AD91-5ADE26A6A9DB}"/>
              </a:ext>
            </a:extLst>
          </p:cNvPr>
          <p:cNvCxnSpPr>
            <a:cxnSpLocks/>
          </p:cNvCxnSpPr>
          <p:nvPr/>
        </p:nvCxnSpPr>
        <p:spPr>
          <a:xfrm>
            <a:off x="-36512" y="724634"/>
            <a:ext cx="3197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7 CuadroTexto">
            <a:extLst>
              <a:ext uri="{FF2B5EF4-FFF2-40B4-BE49-F238E27FC236}">
                <a16:creationId xmlns="" xmlns:a16="http://schemas.microsoft.com/office/drawing/2014/main" id="{7A41A050-EF7C-4A33-BE11-BBF14F6774F7}"/>
              </a:ext>
            </a:extLst>
          </p:cNvPr>
          <p:cNvSpPr txBox="1"/>
          <p:nvPr/>
        </p:nvSpPr>
        <p:spPr>
          <a:xfrm>
            <a:off x="395536" y="1307544"/>
            <a:ext cx="25966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Symbol"/>
              </a:rPr>
              <a:t>5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  <a:sym typeface="Symbol"/>
              </a:rPr>
              <a:t> </a:t>
            </a:r>
            <a:r>
              <a:rPr lang="en-US" sz="2000" b="1" dirty="0">
                <a:latin typeface="+mj-lt"/>
                <a:cs typeface="Arial" panose="020B0604020202020204" pitchFamily="34" charset="0"/>
                <a:sym typeface="Symbol"/>
              </a:rPr>
              <a:t>PAISES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ttore diritto 15">
            <a:extLst>
              <a:ext uri="{FF2B5EF4-FFF2-40B4-BE49-F238E27FC236}">
                <a16:creationId xmlns="" xmlns:a16="http://schemas.microsoft.com/office/drawing/2014/main" id="{1507D08F-3C9F-49FF-84D0-A4B5F41886A1}"/>
              </a:ext>
            </a:extLst>
          </p:cNvPr>
          <p:cNvCxnSpPr>
            <a:cxnSpLocks/>
          </p:cNvCxnSpPr>
          <p:nvPr/>
        </p:nvCxnSpPr>
        <p:spPr>
          <a:xfrm>
            <a:off x="-36512" y="1694980"/>
            <a:ext cx="3197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24">
            <a:extLst>
              <a:ext uri="{FF2B5EF4-FFF2-40B4-BE49-F238E27FC236}">
                <a16:creationId xmlns="" xmlns:a16="http://schemas.microsoft.com/office/drawing/2014/main" id="{98548C2B-63DF-492B-908E-9AF6F4899738}"/>
              </a:ext>
            </a:extLst>
          </p:cNvPr>
          <p:cNvSpPr txBox="1"/>
          <p:nvPr/>
        </p:nvSpPr>
        <p:spPr>
          <a:xfrm>
            <a:off x="3082137" y="2476615"/>
            <a:ext cx="297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  <a:latin typeface="+mj-lt"/>
              </a:rPr>
              <a:t>www.macbioblue.com</a:t>
            </a:r>
          </a:p>
        </p:txBody>
      </p:sp>
    </p:spTree>
    <p:extLst>
      <p:ext uri="{BB962C8B-B14F-4D97-AF65-F5344CB8AC3E}">
        <p14:creationId xmlns:p14="http://schemas.microsoft.com/office/powerpoint/2010/main" val="20771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>
            <a:extLst>
              <a:ext uri="{FF2B5EF4-FFF2-40B4-BE49-F238E27FC236}">
                <a16:creationId xmlns="" xmlns:a16="http://schemas.microsoft.com/office/drawing/2014/main" id="{D0272480-C22A-424D-937D-3FAA414D9196}"/>
              </a:ext>
            </a:extLst>
          </p:cNvPr>
          <p:cNvSpPr txBox="1"/>
          <p:nvPr/>
        </p:nvSpPr>
        <p:spPr>
          <a:xfrm>
            <a:off x="395536" y="2348880"/>
            <a:ext cx="29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Symbol"/>
              </a:rPr>
              <a:t>Macaronesia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73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6678D90-1E70-4139-9FC2-FE5F6128F8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908"/>
            <a:ext cx="2009653" cy="6716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15">
            <a:extLst>
              <a:ext uri="{FF2B5EF4-FFF2-40B4-BE49-F238E27FC236}">
                <a16:creationId xmlns="" xmlns:a16="http://schemas.microsoft.com/office/drawing/2014/main" id="{1E0FCB80-81E4-411E-8976-C17A52285726}"/>
              </a:ext>
            </a:extLst>
          </p:cNvPr>
          <p:cNvCxnSpPr>
            <a:cxnSpLocks/>
          </p:cNvCxnSpPr>
          <p:nvPr/>
        </p:nvCxnSpPr>
        <p:spPr>
          <a:xfrm>
            <a:off x="35496" y="2852936"/>
            <a:ext cx="3635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952B454C-374C-483F-BF5E-7DB6425BF854}"/>
              </a:ext>
            </a:extLst>
          </p:cNvPr>
          <p:cNvGrpSpPr/>
          <p:nvPr/>
        </p:nvGrpSpPr>
        <p:grpSpPr>
          <a:xfrm>
            <a:off x="4788024" y="-40112"/>
            <a:ext cx="4355976" cy="5183612"/>
            <a:chOff x="4788024" y="-40112"/>
            <a:chExt cx="4355976" cy="5183612"/>
          </a:xfrm>
        </p:grpSpPr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56C5DB8E-8159-407F-892D-D6457E0F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-40112"/>
              <a:ext cx="4355976" cy="5183612"/>
            </a:xfrm>
            <a:prstGeom prst="rect">
              <a:avLst/>
            </a:prstGeom>
          </p:spPr>
        </p:pic>
        <p:sp>
          <p:nvSpPr>
            <p:cNvPr id="13" name="CasellaDiTesto 5">
              <a:extLst>
                <a:ext uri="{FF2B5EF4-FFF2-40B4-BE49-F238E27FC236}">
                  <a16:creationId xmlns="" xmlns:a16="http://schemas.microsoft.com/office/drawing/2014/main" id="{5A52F9EA-6556-4B78-A41D-CA0C1243CC5D}"/>
                </a:ext>
              </a:extLst>
            </p:cNvPr>
            <p:cNvSpPr txBox="1"/>
            <p:nvPr/>
          </p:nvSpPr>
          <p:spPr>
            <a:xfrm>
              <a:off x="5309828" y="411510"/>
              <a:ext cx="14224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Azores</a:t>
              </a:r>
              <a:endParaRPr lang="en-US" dirty="0"/>
            </a:p>
          </p:txBody>
        </p:sp>
        <p:sp>
          <p:nvSpPr>
            <p:cNvPr id="14" name="CasellaDiTesto 8">
              <a:extLst>
                <a:ext uri="{FF2B5EF4-FFF2-40B4-BE49-F238E27FC236}">
                  <a16:creationId xmlns="" xmlns:a16="http://schemas.microsoft.com/office/drawing/2014/main" id="{0C407536-48C7-43D9-86D2-A82A41A28B28}"/>
                </a:ext>
              </a:extLst>
            </p:cNvPr>
            <p:cNvSpPr txBox="1"/>
            <p:nvPr/>
          </p:nvSpPr>
          <p:spPr>
            <a:xfrm>
              <a:off x="5904148" y="1419622"/>
              <a:ext cx="16561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Madeira</a:t>
              </a:r>
              <a:endParaRPr lang="en-US" dirty="0"/>
            </a:p>
          </p:txBody>
        </p:sp>
        <p:sp>
          <p:nvSpPr>
            <p:cNvPr id="15" name="CasellaDiTesto 9">
              <a:extLst>
                <a:ext uri="{FF2B5EF4-FFF2-40B4-BE49-F238E27FC236}">
                  <a16:creationId xmlns="" xmlns:a16="http://schemas.microsoft.com/office/drawing/2014/main" id="{D5D433E5-0D94-4F09-8CCD-4F1FA8FBC177}"/>
                </a:ext>
              </a:extLst>
            </p:cNvPr>
            <p:cNvSpPr txBox="1"/>
            <p:nvPr/>
          </p:nvSpPr>
          <p:spPr>
            <a:xfrm>
              <a:off x="6112351" y="2104172"/>
              <a:ext cx="14224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Canarias</a:t>
              </a:r>
              <a:endParaRPr lang="en-US" dirty="0"/>
            </a:p>
          </p:txBody>
        </p:sp>
        <p:sp>
          <p:nvSpPr>
            <p:cNvPr id="16" name="CasellaDiTesto 10">
              <a:extLst>
                <a:ext uri="{FF2B5EF4-FFF2-40B4-BE49-F238E27FC236}">
                  <a16:creationId xmlns="" xmlns:a16="http://schemas.microsoft.com/office/drawing/2014/main" id="{6003CD88-BA81-4BCA-8925-DB50A7772352}"/>
                </a:ext>
              </a:extLst>
            </p:cNvPr>
            <p:cNvSpPr txBox="1"/>
            <p:nvPr/>
          </p:nvSpPr>
          <p:spPr>
            <a:xfrm>
              <a:off x="5076056" y="4011910"/>
              <a:ext cx="16561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Cabo Verde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3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6678D90-1E70-4139-9FC2-FE5F6128F8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908"/>
            <a:ext cx="2009653" cy="671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://eco/Documentos/Multimedia/Imagen/Logotipos/Logo%20ITC%20-%20Gobcan%20(2).gif">
            <a:extLst>
              <a:ext uri="{FF2B5EF4-FFF2-40B4-BE49-F238E27FC236}">
                <a16:creationId xmlns="" xmlns:a16="http://schemas.microsoft.com/office/drawing/2014/main" id="{6C99D852-4EB5-4651-BB67-D842AAD62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86" y="556941"/>
            <a:ext cx="2118552" cy="73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913" y="1682606"/>
            <a:ext cx="2488898" cy="5638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2931"/>
            <a:ext cx="2449076" cy="813132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="" xmlns:a16="http://schemas.microsoft.com/office/drawing/2014/main" id="{273B8A15-DFA4-465F-8BB2-4DD5BB10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7977"/>
            <a:ext cx="1025368" cy="4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313" y="3363838"/>
            <a:ext cx="1270741" cy="127074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24" y="2165165"/>
            <a:ext cx="2233052" cy="82595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34" y="4222638"/>
            <a:ext cx="2265040" cy="581360"/>
          </a:xfrm>
          <a:prstGeom prst="rect">
            <a:avLst/>
          </a:prstGeom>
        </p:spPr>
      </p:pic>
      <p:sp>
        <p:nvSpPr>
          <p:cNvPr id="14" name="7 CuadroTexto">
            <a:extLst>
              <a:ext uri="{FF2B5EF4-FFF2-40B4-BE49-F238E27FC236}">
                <a16:creationId xmlns="" xmlns:a16="http://schemas.microsoft.com/office/drawing/2014/main" id="{CCE77426-B2A0-4F74-B701-93714536E274}"/>
              </a:ext>
            </a:extLst>
          </p:cNvPr>
          <p:cNvSpPr txBox="1"/>
          <p:nvPr/>
        </p:nvSpPr>
        <p:spPr>
          <a:xfrm>
            <a:off x="395536" y="1203598"/>
            <a:ext cx="259662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panose="020B0604020202020204" pitchFamily="34" charset="0"/>
                <a:sym typeface="Symbol"/>
              </a:rPr>
              <a:t>ACTIVIDAD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Symbol"/>
              </a:rPr>
              <a:t>2.1.3.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ttore diritto 15">
            <a:extLst>
              <a:ext uri="{FF2B5EF4-FFF2-40B4-BE49-F238E27FC236}">
                <a16:creationId xmlns="" xmlns:a16="http://schemas.microsoft.com/office/drawing/2014/main" id="{B4FE0B17-6FA8-4885-AD91-5ADE26A6A9DB}"/>
              </a:ext>
            </a:extLst>
          </p:cNvPr>
          <p:cNvCxnSpPr>
            <a:cxnSpLocks/>
          </p:cNvCxnSpPr>
          <p:nvPr/>
        </p:nvCxnSpPr>
        <p:spPr>
          <a:xfrm>
            <a:off x="-36512" y="1591034"/>
            <a:ext cx="3197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La </a:t>
            </a:r>
            <a:r>
              <a:rPr lang="en-US" altLang="ko-KR" dirty="0" err="1">
                <a:solidFill>
                  <a:schemeClr val="bg1"/>
                </a:solidFill>
              </a:rPr>
              <a:t>sal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rosa+</a:t>
            </a:r>
            <a:r>
              <a:rPr lang="en-US" altLang="ko-KR" i="1" dirty="0" err="1">
                <a:solidFill>
                  <a:schemeClr val="bg1"/>
                </a:solidFill>
              </a:rPr>
              <a:t>Dunaliella</a:t>
            </a:r>
            <a:endParaRPr lang="ko-KR" altLang="en-US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ko-KR" dirty="0">
                <a:solidFill>
                  <a:schemeClr val="tx1"/>
                </a:solidFill>
              </a:rPr>
              <a:t>que es y como se produce</a:t>
            </a:r>
          </a:p>
        </p:txBody>
      </p:sp>
      <p:pic>
        <p:nvPicPr>
          <p:cNvPr id="7" name="5 Imagen">
            <a:extLst>
              <a:ext uri="{FF2B5EF4-FFF2-40B4-BE49-F238E27FC236}">
                <a16:creationId xmlns="" xmlns:a16="http://schemas.microsoft.com/office/drawing/2014/main" id="{C0EDC907-EBD8-443C-9726-9BB44818B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20496"/>
            <a:ext cx="1901864" cy="473886"/>
          </a:xfrm>
          <a:prstGeom prst="rect">
            <a:avLst/>
          </a:prstGeom>
        </p:spPr>
      </p:pic>
      <p:pic>
        <p:nvPicPr>
          <p:cNvPr id="8" name="73 Imagen" descr="C:\Users\eportillo\AppData\Local\Microsoft\Windows\Temporary Internet Files\Content.Word\ProyectosMAC-MACBIOBLUE_1.jpg">
            <a:extLst>
              <a:ext uri="{FF2B5EF4-FFF2-40B4-BE49-F238E27FC236}">
                <a16:creationId xmlns="" xmlns:a16="http://schemas.microsoft.com/office/drawing/2014/main" id="{E6678D90-1E70-4139-9FC2-FE5F6128F8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" y="21632"/>
            <a:ext cx="2009653" cy="67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atents Week">
  <a:themeElements>
    <a:clrScheme name="Personalizado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6A026"/>
      </a:accent1>
      <a:accent2>
        <a:srgbClr val="FFFFFF"/>
      </a:accent2>
      <a:accent3>
        <a:srgbClr val="F6A026"/>
      </a:accent3>
      <a:accent4>
        <a:srgbClr val="FFFFFF"/>
      </a:accent4>
      <a:accent5>
        <a:srgbClr val="F6A026"/>
      </a:accent5>
      <a:accent6>
        <a:srgbClr val="D8D8D8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312</Words>
  <Application>Microsoft Office PowerPoint</Application>
  <PresentationFormat>Presentación en pantalla (16:9)</PresentationFormat>
  <Paragraphs>73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Plantilla Patents Week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PatentsWeek</dc:title>
  <dc:creator>Patents Week PPT</dc:creator>
  <cp:lastModifiedBy>Marianna Venuleo</cp:lastModifiedBy>
  <cp:revision>143</cp:revision>
  <dcterms:created xsi:type="dcterms:W3CDTF">2016-12-05T23:26:54Z</dcterms:created>
  <dcterms:modified xsi:type="dcterms:W3CDTF">2019-11-04T09:13:36Z</dcterms:modified>
</cp:coreProperties>
</file>