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39" r:id="rId7"/>
  </p:sldMasterIdLst>
  <p:notesMasterIdLst>
    <p:notesMasterId r:id="rId17"/>
  </p:notesMasterIdLst>
  <p:sldIdLst>
    <p:sldId id="258" r:id="rId8"/>
    <p:sldId id="259" r:id="rId9"/>
    <p:sldId id="257" r:id="rId10"/>
    <p:sldId id="261" r:id="rId11"/>
    <p:sldId id="262" r:id="rId12"/>
    <p:sldId id="263" r:id="rId13"/>
    <p:sldId id="264" r:id="rId14"/>
    <p:sldId id="265" r:id="rId15"/>
    <p:sldId id="267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404B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047" autoAdjust="0"/>
    <p:restoredTop sz="94660"/>
  </p:normalViewPr>
  <p:slideViewPr>
    <p:cSldViewPr>
      <p:cViewPr>
        <p:scale>
          <a:sx n="99" d="100"/>
          <a:sy n="99" d="100"/>
        </p:scale>
        <p:origin x="-1032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522149-4979-4763-8C40-2F0A80D6D7FF}" type="doc">
      <dgm:prSet loTypeId="urn:microsoft.com/office/officeart/2008/layout/VerticalCurvedList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81A204D7-8B81-4ADB-BF3A-FE24BB8F97A7}">
      <dgm:prSet phldrT="[Texto]"/>
      <dgm:spPr>
        <a:noFill/>
      </dgm:spPr>
      <dgm:t>
        <a:bodyPr/>
        <a:lstStyle/>
        <a:p>
          <a:r>
            <a:rPr lang="es-E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Socio , instituto y grupo de trabajo</a:t>
          </a:r>
          <a:endParaRPr lang="es-ES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C79899-14B8-4C90-8C0A-8CE0D5CD0A50}" type="parTrans" cxnId="{FEFFBC6D-3C76-4748-AE22-DBFCD93055FA}">
      <dgm:prSet/>
      <dgm:spPr/>
      <dgm:t>
        <a:bodyPr/>
        <a:lstStyle/>
        <a:p>
          <a:endParaRPr lang="es-ES"/>
        </a:p>
      </dgm:t>
    </dgm:pt>
    <dgm:pt modelId="{80D2E3CE-9BDB-4A4A-A3C2-1CBE61F140EF}" type="sibTrans" cxnId="{FEFFBC6D-3C76-4748-AE22-DBFCD93055FA}">
      <dgm:prSet/>
      <dgm:spPr/>
      <dgm:t>
        <a:bodyPr/>
        <a:lstStyle/>
        <a:p>
          <a:endParaRPr lang="es-ES"/>
        </a:p>
      </dgm:t>
    </dgm:pt>
    <dgm:pt modelId="{6460D0C8-2569-41BC-9A0D-469F406F6A93}">
      <dgm:prSet/>
      <dgm:spPr>
        <a:noFill/>
      </dgm:spPr>
      <dgm:t>
        <a:bodyPr/>
        <a:lstStyle/>
        <a:p>
          <a:r>
            <a:rPr lang="es-E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Objetivo, actividad y acción</a:t>
          </a:r>
          <a:endParaRPr lang="es-ES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A33310-733A-4D39-9A9D-3ECC65BD184D}" type="parTrans" cxnId="{1A204D07-A7D3-411F-B49A-82C2FB96A42C}">
      <dgm:prSet/>
      <dgm:spPr/>
      <dgm:t>
        <a:bodyPr/>
        <a:lstStyle/>
        <a:p>
          <a:endParaRPr lang="es-ES"/>
        </a:p>
      </dgm:t>
    </dgm:pt>
    <dgm:pt modelId="{F286BC44-CA2A-4F8A-9D0E-1D755C8AE023}" type="sibTrans" cxnId="{1A204D07-A7D3-411F-B49A-82C2FB96A42C}">
      <dgm:prSet/>
      <dgm:spPr/>
      <dgm:t>
        <a:bodyPr/>
        <a:lstStyle/>
        <a:p>
          <a:endParaRPr lang="es-ES"/>
        </a:p>
      </dgm:t>
    </dgm:pt>
    <dgm:pt modelId="{D627FC6C-27EB-4B27-8E99-E1859E89CFB6}">
      <dgm:prSet/>
      <dgm:spPr>
        <a:noFill/>
      </dgm:spPr>
      <dgm:t>
        <a:bodyPr/>
        <a:lstStyle/>
        <a:p>
          <a:r>
            <a:rPr lang="es-E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Objetivos específicos</a:t>
          </a:r>
          <a:endParaRPr lang="es-ES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EA33AD-D855-4A79-924B-6CCB03FFE92B}" type="parTrans" cxnId="{93754361-3D54-42B2-A44D-6516F97FCA16}">
      <dgm:prSet/>
      <dgm:spPr/>
      <dgm:t>
        <a:bodyPr/>
        <a:lstStyle/>
        <a:p>
          <a:endParaRPr lang="es-ES"/>
        </a:p>
      </dgm:t>
    </dgm:pt>
    <dgm:pt modelId="{CD99F2D2-29E2-445D-8F44-83D9DC6D6E3D}" type="sibTrans" cxnId="{93754361-3D54-42B2-A44D-6516F97FCA16}">
      <dgm:prSet/>
      <dgm:spPr/>
      <dgm:t>
        <a:bodyPr/>
        <a:lstStyle/>
        <a:p>
          <a:endParaRPr lang="es-ES"/>
        </a:p>
      </dgm:t>
    </dgm:pt>
    <dgm:pt modelId="{53726751-1B2E-4A37-BF4D-658D09364F25}">
      <dgm:prSet/>
      <dgm:spPr>
        <a:noFill/>
      </dgm:spPr>
      <dgm:t>
        <a:bodyPr/>
        <a:lstStyle/>
        <a:p>
          <a:r>
            <a:rPr lang="es-E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Resultados previstos</a:t>
          </a:r>
          <a:endParaRPr lang="es-ES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264D25-4AC8-41AB-A4D7-3EBA4BACCFCF}" type="parTrans" cxnId="{28F7BE61-36E1-428B-A9F1-ACF709B7998C}">
      <dgm:prSet/>
      <dgm:spPr/>
      <dgm:t>
        <a:bodyPr/>
        <a:lstStyle/>
        <a:p>
          <a:endParaRPr lang="es-ES"/>
        </a:p>
      </dgm:t>
    </dgm:pt>
    <dgm:pt modelId="{FA3FF30F-6F7F-4135-8E07-9F909566B99D}" type="sibTrans" cxnId="{28F7BE61-36E1-428B-A9F1-ACF709B7998C}">
      <dgm:prSet/>
      <dgm:spPr/>
      <dgm:t>
        <a:bodyPr/>
        <a:lstStyle/>
        <a:p>
          <a:endParaRPr lang="es-ES"/>
        </a:p>
      </dgm:t>
    </dgm:pt>
    <dgm:pt modelId="{5AB8878C-7B67-4301-A2F8-CB7C721B5019}">
      <dgm:prSet/>
      <dgm:spPr>
        <a:noFill/>
      </dgm:spPr>
      <dgm:t>
        <a:bodyPr/>
        <a:lstStyle/>
        <a:p>
          <a:r>
            <a:rPr lang="es-E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Cronograma</a:t>
          </a:r>
          <a:endParaRPr lang="es-ES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FD860F-9E53-4F3E-9540-446FA36B68DC}" type="parTrans" cxnId="{F17A0F2A-62CD-44F8-8F02-6D97AE5D340B}">
      <dgm:prSet/>
      <dgm:spPr/>
      <dgm:t>
        <a:bodyPr/>
        <a:lstStyle/>
        <a:p>
          <a:endParaRPr lang="es-ES"/>
        </a:p>
      </dgm:t>
    </dgm:pt>
    <dgm:pt modelId="{E8C9B99A-20D6-4C82-957C-E1B963ABB1B0}" type="sibTrans" cxnId="{F17A0F2A-62CD-44F8-8F02-6D97AE5D340B}">
      <dgm:prSet/>
      <dgm:spPr/>
      <dgm:t>
        <a:bodyPr/>
        <a:lstStyle/>
        <a:p>
          <a:endParaRPr lang="es-ES"/>
        </a:p>
      </dgm:t>
    </dgm:pt>
    <dgm:pt modelId="{29163BEB-CFAB-4701-A008-DA8305CD37B6}">
      <dgm:prSet/>
      <dgm:spPr>
        <a:noFill/>
      </dgm:spPr>
      <dgm:t>
        <a:bodyPr/>
        <a:lstStyle/>
        <a:p>
          <a:r>
            <a:rPr lang="es-E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Acciones a desarrollar</a:t>
          </a:r>
          <a:endParaRPr lang="es-ES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20AFA2-13B9-42FE-AD21-D817FB023971}" type="parTrans" cxnId="{071664CA-6733-4028-8789-C107EA753526}">
      <dgm:prSet/>
      <dgm:spPr/>
      <dgm:t>
        <a:bodyPr/>
        <a:lstStyle/>
        <a:p>
          <a:endParaRPr lang="es-ES"/>
        </a:p>
      </dgm:t>
    </dgm:pt>
    <dgm:pt modelId="{2CCB934F-6C1E-471C-B98D-9F9DB739D021}" type="sibTrans" cxnId="{071664CA-6733-4028-8789-C107EA753526}">
      <dgm:prSet/>
      <dgm:spPr/>
      <dgm:t>
        <a:bodyPr/>
        <a:lstStyle/>
        <a:p>
          <a:endParaRPr lang="es-ES"/>
        </a:p>
      </dgm:t>
    </dgm:pt>
    <dgm:pt modelId="{18C27F12-D348-4157-AF0E-E627F40B983D}" type="pres">
      <dgm:prSet presAssocID="{F4522149-4979-4763-8C40-2F0A80D6D7F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15B7E1DD-565D-4ECA-AA28-55A033E48A5E}" type="pres">
      <dgm:prSet presAssocID="{F4522149-4979-4763-8C40-2F0A80D6D7FF}" presName="Name1" presStyleCnt="0"/>
      <dgm:spPr/>
    </dgm:pt>
    <dgm:pt modelId="{534FEDC2-AB0C-47D3-A87F-867649ACE867}" type="pres">
      <dgm:prSet presAssocID="{F4522149-4979-4763-8C40-2F0A80D6D7FF}" presName="cycle" presStyleCnt="0"/>
      <dgm:spPr/>
    </dgm:pt>
    <dgm:pt modelId="{7DA0D2D3-4324-4687-BA07-2DD27A02A166}" type="pres">
      <dgm:prSet presAssocID="{F4522149-4979-4763-8C40-2F0A80D6D7FF}" presName="srcNode" presStyleLbl="node1" presStyleIdx="0" presStyleCnt="6"/>
      <dgm:spPr/>
    </dgm:pt>
    <dgm:pt modelId="{9124B274-198D-4C16-8024-6EAE0D863D96}" type="pres">
      <dgm:prSet presAssocID="{F4522149-4979-4763-8C40-2F0A80D6D7FF}" presName="conn" presStyleLbl="parChTrans1D2" presStyleIdx="0" presStyleCnt="1"/>
      <dgm:spPr/>
      <dgm:t>
        <a:bodyPr/>
        <a:lstStyle/>
        <a:p>
          <a:endParaRPr lang="es-ES"/>
        </a:p>
      </dgm:t>
    </dgm:pt>
    <dgm:pt modelId="{EC334A66-581E-452D-B2C2-A3132F6E8839}" type="pres">
      <dgm:prSet presAssocID="{F4522149-4979-4763-8C40-2F0A80D6D7FF}" presName="extraNode" presStyleLbl="node1" presStyleIdx="0" presStyleCnt="6"/>
      <dgm:spPr/>
    </dgm:pt>
    <dgm:pt modelId="{EA3A63C3-677B-48A8-ADDF-23EF171DD599}" type="pres">
      <dgm:prSet presAssocID="{F4522149-4979-4763-8C40-2F0A80D6D7FF}" presName="dstNode" presStyleLbl="node1" presStyleIdx="0" presStyleCnt="6"/>
      <dgm:spPr/>
    </dgm:pt>
    <dgm:pt modelId="{956B67C3-98EF-40C7-9108-BCFE09335B87}" type="pres">
      <dgm:prSet presAssocID="{81A204D7-8B81-4ADB-BF3A-FE24BB8F97A7}" presName="text_1" presStyleLbl="node1" presStyleIdx="0" presStyleCnt="6" custLinFactNeighborX="1036" custLinFactNeighborY="-61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9E151A-F4A0-4F8E-B0CA-818CF4767A56}" type="pres">
      <dgm:prSet presAssocID="{81A204D7-8B81-4ADB-BF3A-FE24BB8F97A7}" presName="accent_1" presStyleCnt="0"/>
      <dgm:spPr/>
    </dgm:pt>
    <dgm:pt modelId="{71276B69-DC1E-4927-B67B-E75819D584FE}" type="pres">
      <dgm:prSet presAssocID="{81A204D7-8B81-4ADB-BF3A-FE24BB8F97A7}" presName="accentRepeatNode" presStyleLbl="solidFgAcc1" presStyleIdx="0" presStyleCnt="6"/>
      <dgm:spPr>
        <a:solidFill>
          <a:schemeClr val="tx2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BA276AC0-7A94-4CAF-91A2-531E7605CD9D}" type="pres">
      <dgm:prSet presAssocID="{6460D0C8-2569-41BC-9A0D-469F406F6A93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BDBFDF-2AF0-44B6-BFD7-E82A9BE9050C}" type="pres">
      <dgm:prSet presAssocID="{6460D0C8-2569-41BC-9A0D-469F406F6A93}" presName="accent_2" presStyleCnt="0"/>
      <dgm:spPr/>
    </dgm:pt>
    <dgm:pt modelId="{E7A4C585-1EE3-4FE5-B5B5-54F7FD223F39}" type="pres">
      <dgm:prSet presAssocID="{6460D0C8-2569-41BC-9A0D-469F406F6A93}" presName="accentRepeatNode" presStyleLbl="solidFgAcc1" presStyleIdx="1" presStyleCnt="6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s-ES"/>
        </a:p>
      </dgm:t>
    </dgm:pt>
    <dgm:pt modelId="{7E3CC941-0CCB-4C24-916B-3EA0A0F0BF7F}" type="pres">
      <dgm:prSet presAssocID="{D627FC6C-27EB-4B27-8E99-E1859E89CFB6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1BD873-30A5-415A-8DDC-01DBEF96AA50}" type="pres">
      <dgm:prSet presAssocID="{D627FC6C-27EB-4B27-8E99-E1859E89CFB6}" presName="accent_3" presStyleCnt="0"/>
      <dgm:spPr/>
    </dgm:pt>
    <dgm:pt modelId="{2A3C0F89-668A-4C58-B797-80AFE76C1F1C}" type="pres">
      <dgm:prSet presAssocID="{D627FC6C-27EB-4B27-8E99-E1859E89CFB6}" presName="accentRepeatNode" presStyleLbl="solidFgAcc1" presStyleIdx="2" presStyleCnt="6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AD0A1011-D6A1-4A9C-8DD2-3C167715EDC4}" type="pres">
      <dgm:prSet presAssocID="{29163BEB-CFAB-4701-A008-DA8305CD37B6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CF8B6A-9C86-4757-80C9-18357DDC11A7}" type="pres">
      <dgm:prSet presAssocID="{29163BEB-CFAB-4701-A008-DA8305CD37B6}" presName="accent_4" presStyleCnt="0"/>
      <dgm:spPr/>
    </dgm:pt>
    <dgm:pt modelId="{982805C5-768D-4D27-A6CD-D6BC35D17D4A}" type="pres">
      <dgm:prSet presAssocID="{29163BEB-CFAB-4701-A008-DA8305CD37B6}" presName="accentRepeatNode" presStyleLbl="solidFgAcc1" presStyleIdx="3" presStyleCnt="6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es-ES"/>
        </a:p>
      </dgm:t>
    </dgm:pt>
    <dgm:pt modelId="{15D2096C-B957-4AA1-9CE3-3725E329AEFB}" type="pres">
      <dgm:prSet presAssocID="{53726751-1B2E-4A37-BF4D-658D09364F25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ABA1B8-135A-4371-AB48-55B3A2241BF9}" type="pres">
      <dgm:prSet presAssocID="{53726751-1B2E-4A37-BF4D-658D09364F25}" presName="accent_5" presStyleCnt="0"/>
      <dgm:spPr/>
    </dgm:pt>
    <dgm:pt modelId="{D8E23ECD-88D7-4A8D-A71E-D95F1AEE9E12}" type="pres">
      <dgm:prSet presAssocID="{53726751-1B2E-4A37-BF4D-658D09364F25}" presName="accentRepeatNode" presStyleLbl="solidFgAcc1" presStyleIdx="4" presStyleCnt="6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61E8A72F-734B-4592-B441-11712FD75146}" type="pres">
      <dgm:prSet presAssocID="{5AB8878C-7B67-4301-A2F8-CB7C721B5019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CDE14F-6FEF-41D5-BAB6-333A7076D5FA}" type="pres">
      <dgm:prSet presAssocID="{5AB8878C-7B67-4301-A2F8-CB7C721B5019}" presName="accent_6" presStyleCnt="0"/>
      <dgm:spPr/>
    </dgm:pt>
    <dgm:pt modelId="{3DFDB8CB-9A21-4D63-8560-69F932E0CFF7}" type="pres">
      <dgm:prSet presAssocID="{5AB8878C-7B67-4301-A2F8-CB7C721B5019}" presName="accentRepeatNode" presStyleLbl="solidFgAcc1" presStyleIdx="5" presStyleCnt="6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s-ES"/>
        </a:p>
      </dgm:t>
    </dgm:pt>
  </dgm:ptLst>
  <dgm:cxnLst>
    <dgm:cxn modelId="{51EC7C80-5A19-44FE-8A97-53B20CA9BF4C}" type="presOf" srcId="{80D2E3CE-9BDB-4A4A-A3C2-1CBE61F140EF}" destId="{9124B274-198D-4C16-8024-6EAE0D863D96}" srcOrd="0" destOrd="0" presId="urn:microsoft.com/office/officeart/2008/layout/VerticalCurvedList"/>
    <dgm:cxn modelId="{2DA0E816-66F8-44EC-9112-F80F9391E9A3}" type="presOf" srcId="{29163BEB-CFAB-4701-A008-DA8305CD37B6}" destId="{AD0A1011-D6A1-4A9C-8DD2-3C167715EDC4}" srcOrd="0" destOrd="0" presId="urn:microsoft.com/office/officeart/2008/layout/VerticalCurvedList"/>
    <dgm:cxn modelId="{FEFFBC6D-3C76-4748-AE22-DBFCD93055FA}" srcId="{F4522149-4979-4763-8C40-2F0A80D6D7FF}" destId="{81A204D7-8B81-4ADB-BF3A-FE24BB8F97A7}" srcOrd="0" destOrd="0" parTransId="{BCC79899-14B8-4C90-8C0A-8CE0D5CD0A50}" sibTransId="{80D2E3CE-9BDB-4A4A-A3C2-1CBE61F140EF}"/>
    <dgm:cxn modelId="{A343C0B9-690F-48D4-A373-A727FF742647}" type="presOf" srcId="{6460D0C8-2569-41BC-9A0D-469F406F6A93}" destId="{BA276AC0-7A94-4CAF-91A2-531E7605CD9D}" srcOrd="0" destOrd="0" presId="urn:microsoft.com/office/officeart/2008/layout/VerticalCurvedList"/>
    <dgm:cxn modelId="{47B5AF54-F33B-499E-BC8A-D83BCA0AD3AE}" type="presOf" srcId="{5AB8878C-7B67-4301-A2F8-CB7C721B5019}" destId="{61E8A72F-734B-4592-B441-11712FD75146}" srcOrd="0" destOrd="0" presId="urn:microsoft.com/office/officeart/2008/layout/VerticalCurvedList"/>
    <dgm:cxn modelId="{13E96D69-FED3-4967-9A80-3433E9BDB69D}" type="presOf" srcId="{F4522149-4979-4763-8C40-2F0A80D6D7FF}" destId="{18C27F12-D348-4157-AF0E-E627F40B983D}" srcOrd="0" destOrd="0" presId="urn:microsoft.com/office/officeart/2008/layout/VerticalCurvedList"/>
    <dgm:cxn modelId="{93754361-3D54-42B2-A44D-6516F97FCA16}" srcId="{F4522149-4979-4763-8C40-2F0A80D6D7FF}" destId="{D627FC6C-27EB-4B27-8E99-E1859E89CFB6}" srcOrd="2" destOrd="0" parTransId="{7FEA33AD-D855-4A79-924B-6CCB03FFE92B}" sibTransId="{CD99F2D2-29E2-445D-8F44-83D9DC6D6E3D}"/>
    <dgm:cxn modelId="{1A204D07-A7D3-411F-B49A-82C2FB96A42C}" srcId="{F4522149-4979-4763-8C40-2F0A80D6D7FF}" destId="{6460D0C8-2569-41BC-9A0D-469F406F6A93}" srcOrd="1" destOrd="0" parTransId="{65A33310-733A-4D39-9A9D-3ECC65BD184D}" sibTransId="{F286BC44-CA2A-4F8A-9D0E-1D755C8AE023}"/>
    <dgm:cxn modelId="{F17A0F2A-62CD-44F8-8F02-6D97AE5D340B}" srcId="{F4522149-4979-4763-8C40-2F0A80D6D7FF}" destId="{5AB8878C-7B67-4301-A2F8-CB7C721B5019}" srcOrd="5" destOrd="0" parTransId="{80FD860F-9E53-4F3E-9540-446FA36B68DC}" sibTransId="{E8C9B99A-20D6-4C82-957C-E1B963ABB1B0}"/>
    <dgm:cxn modelId="{071664CA-6733-4028-8789-C107EA753526}" srcId="{F4522149-4979-4763-8C40-2F0A80D6D7FF}" destId="{29163BEB-CFAB-4701-A008-DA8305CD37B6}" srcOrd="3" destOrd="0" parTransId="{3020AFA2-13B9-42FE-AD21-D817FB023971}" sibTransId="{2CCB934F-6C1E-471C-B98D-9F9DB739D021}"/>
    <dgm:cxn modelId="{64EB24B6-C66D-47E3-95D4-942C0AFDF550}" type="presOf" srcId="{D627FC6C-27EB-4B27-8E99-E1859E89CFB6}" destId="{7E3CC941-0CCB-4C24-916B-3EA0A0F0BF7F}" srcOrd="0" destOrd="0" presId="urn:microsoft.com/office/officeart/2008/layout/VerticalCurvedList"/>
    <dgm:cxn modelId="{13B12722-417F-4387-81D4-0947527B6E82}" type="presOf" srcId="{53726751-1B2E-4A37-BF4D-658D09364F25}" destId="{15D2096C-B957-4AA1-9CE3-3725E329AEFB}" srcOrd="0" destOrd="0" presId="urn:microsoft.com/office/officeart/2008/layout/VerticalCurvedList"/>
    <dgm:cxn modelId="{28F7BE61-36E1-428B-A9F1-ACF709B7998C}" srcId="{F4522149-4979-4763-8C40-2F0A80D6D7FF}" destId="{53726751-1B2E-4A37-BF4D-658D09364F25}" srcOrd="4" destOrd="0" parTransId="{37264D25-4AC8-41AB-A4D7-3EBA4BACCFCF}" sibTransId="{FA3FF30F-6F7F-4135-8E07-9F909566B99D}"/>
    <dgm:cxn modelId="{ACE672A7-FCEE-4235-940D-9973CCB70345}" type="presOf" srcId="{81A204D7-8B81-4ADB-BF3A-FE24BB8F97A7}" destId="{956B67C3-98EF-40C7-9108-BCFE09335B87}" srcOrd="0" destOrd="0" presId="urn:microsoft.com/office/officeart/2008/layout/VerticalCurvedList"/>
    <dgm:cxn modelId="{23FCDF94-38B4-4972-9217-91CEBC147822}" type="presParOf" srcId="{18C27F12-D348-4157-AF0E-E627F40B983D}" destId="{15B7E1DD-565D-4ECA-AA28-55A033E48A5E}" srcOrd="0" destOrd="0" presId="urn:microsoft.com/office/officeart/2008/layout/VerticalCurvedList"/>
    <dgm:cxn modelId="{8A458536-4A69-4C1B-A5B0-D4800569D982}" type="presParOf" srcId="{15B7E1DD-565D-4ECA-AA28-55A033E48A5E}" destId="{534FEDC2-AB0C-47D3-A87F-867649ACE867}" srcOrd="0" destOrd="0" presId="urn:microsoft.com/office/officeart/2008/layout/VerticalCurvedList"/>
    <dgm:cxn modelId="{9F1A5AE8-AEB3-434C-BB68-5625DACDBE1E}" type="presParOf" srcId="{534FEDC2-AB0C-47D3-A87F-867649ACE867}" destId="{7DA0D2D3-4324-4687-BA07-2DD27A02A166}" srcOrd="0" destOrd="0" presId="urn:microsoft.com/office/officeart/2008/layout/VerticalCurvedList"/>
    <dgm:cxn modelId="{F76295BD-B5C3-4B96-8852-8E3DD04A91AE}" type="presParOf" srcId="{534FEDC2-AB0C-47D3-A87F-867649ACE867}" destId="{9124B274-198D-4C16-8024-6EAE0D863D96}" srcOrd="1" destOrd="0" presId="urn:microsoft.com/office/officeart/2008/layout/VerticalCurvedList"/>
    <dgm:cxn modelId="{A4803CA6-84CE-4D5D-96B1-1D21A5A248DA}" type="presParOf" srcId="{534FEDC2-AB0C-47D3-A87F-867649ACE867}" destId="{EC334A66-581E-452D-B2C2-A3132F6E8839}" srcOrd="2" destOrd="0" presId="urn:microsoft.com/office/officeart/2008/layout/VerticalCurvedList"/>
    <dgm:cxn modelId="{99F4D124-3248-4370-B94E-84D66CF2C7C0}" type="presParOf" srcId="{534FEDC2-AB0C-47D3-A87F-867649ACE867}" destId="{EA3A63C3-677B-48A8-ADDF-23EF171DD599}" srcOrd="3" destOrd="0" presId="urn:microsoft.com/office/officeart/2008/layout/VerticalCurvedList"/>
    <dgm:cxn modelId="{C2102F53-1CAB-4A4B-A973-3A2A3FE0564F}" type="presParOf" srcId="{15B7E1DD-565D-4ECA-AA28-55A033E48A5E}" destId="{956B67C3-98EF-40C7-9108-BCFE09335B87}" srcOrd="1" destOrd="0" presId="urn:microsoft.com/office/officeart/2008/layout/VerticalCurvedList"/>
    <dgm:cxn modelId="{3AB80A64-2B78-4779-8331-8C607E6991BE}" type="presParOf" srcId="{15B7E1DD-565D-4ECA-AA28-55A033E48A5E}" destId="{009E151A-F4A0-4F8E-B0CA-818CF4767A56}" srcOrd="2" destOrd="0" presId="urn:microsoft.com/office/officeart/2008/layout/VerticalCurvedList"/>
    <dgm:cxn modelId="{312F5ADC-A5FF-4AB5-9FCD-0E86171EEAF9}" type="presParOf" srcId="{009E151A-F4A0-4F8E-B0CA-818CF4767A56}" destId="{71276B69-DC1E-4927-B67B-E75819D584FE}" srcOrd="0" destOrd="0" presId="urn:microsoft.com/office/officeart/2008/layout/VerticalCurvedList"/>
    <dgm:cxn modelId="{7141C4A2-3069-4F43-B906-6633B92CA967}" type="presParOf" srcId="{15B7E1DD-565D-4ECA-AA28-55A033E48A5E}" destId="{BA276AC0-7A94-4CAF-91A2-531E7605CD9D}" srcOrd="3" destOrd="0" presId="urn:microsoft.com/office/officeart/2008/layout/VerticalCurvedList"/>
    <dgm:cxn modelId="{B3AC9398-9EC7-46A5-9FFD-75F3A5E1CAA4}" type="presParOf" srcId="{15B7E1DD-565D-4ECA-AA28-55A033E48A5E}" destId="{F5BDBFDF-2AF0-44B6-BFD7-E82A9BE9050C}" srcOrd="4" destOrd="0" presId="urn:microsoft.com/office/officeart/2008/layout/VerticalCurvedList"/>
    <dgm:cxn modelId="{6DC72F28-203D-4BAB-97D4-41BAE27DB576}" type="presParOf" srcId="{F5BDBFDF-2AF0-44B6-BFD7-E82A9BE9050C}" destId="{E7A4C585-1EE3-4FE5-B5B5-54F7FD223F39}" srcOrd="0" destOrd="0" presId="urn:microsoft.com/office/officeart/2008/layout/VerticalCurvedList"/>
    <dgm:cxn modelId="{CFC8C596-01C5-421A-A028-10C921334F01}" type="presParOf" srcId="{15B7E1DD-565D-4ECA-AA28-55A033E48A5E}" destId="{7E3CC941-0CCB-4C24-916B-3EA0A0F0BF7F}" srcOrd="5" destOrd="0" presId="urn:microsoft.com/office/officeart/2008/layout/VerticalCurvedList"/>
    <dgm:cxn modelId="{D915E4B7-2E13-4F8D-9F47-34D212B3F76E}" type="presParOf" srcId="{15B7E1DD-565D-4ECA-AA28-55A033E48A5E}" destId="{9E1BD873-30A5-415A-8DDC-01DBEF96AA50}" srcOrd="6" destOrd="0" presId="urn:microsoft.com/office/officeart/2008/layout/VerticalCurvedList"/>
    <dgm:cxn modelId="{B078F017-378C-4F9F-A845-E266C53EE251}" type="presParOf" srcId="{9E1BD873-30A5-415A-8DDC-01DBEF96AA50}" destId="{2A3C0F89-668A-4C58-B797-80AFE76C1F1C}" srcOrd="0" destOrd="0" presId="urn:microsoft.com/office/officeart/2008/layout/VerticalCurvedList"/>
    <dgm:cxn modelId="{8B85D0A4-818B-42CD-9006-C5F108BB8011}" type="presParOf" srcId="{15B7E1DD-565D-4ECA-AA28-55A033E48A5E}" destId="{AD0A1011-D6A1-4A9C-8DD2-3C167715EDC4}" srcOrd="7" destOrd="0" presId="urn:microsoft.com/office/officeart/2008/layout/VerticalCurvedList"/>
    <dgm:cxn modelId="{CE07AF91-B96E-42A4-BFAD-6A6F87F042E2}" type="presParOf" srcId="{15B7E1DD-565D-4ECA-AA28-55A033E48A5E}" destId="{4FCF8B6A-9C86-4757-80C9-18357DDC11A7}" srcOrd="8" destOrd="0" presId="urn:microsoft.com/office/officeart/2008/layout/VerticalCurvedList"/>
    <dgm:cxn modelId="{287DA978-D095-4E4F-899C-8926D138467F}" type="presParOf" srcId="{4FCF8B6A-9C86-4757-80C9-18357DDC11A7}" destId="{982805C5-768D-4D27-A6CD-D6BC35D17D4A}" srcOrd="0" destOrd="0" presId="urn:microsoft.com/office/officeart/2008/layout/VerticalCurvedList"/>
    <dgm:cxn modelId="{78C30EA9-F7A3-4A9E-B5BC-8C67AF6496FD}" type="presParOf" srcId="{15B7E1DD-565D-4ECA-AA28-55A033E48A5E}" destId="{15D2096C-B957-4AA1-9CE3-3725E329AEFB}" srcOrd="9" destOrd="0" presId="urn:microsoft.com/office/officeart/2008/layout/VerticalCurvedList"/>
    <dgm:cxn modelId="{6F6D68BC-1ED0-4D5F-8E66-CCEFE96AD8FB}" type="presParOf" srcId="{15B7E1DD-565D-4ECA-AA28-55A033E48A5E}" destId="{EEABA1B8-135A-4371-AB48-55B3A2241BF9}" srcOrd="10" destOrd="0" presId="urn:microsoft.com/office/officeart/2008/layout/VerticalCurvedList"/>
    <dgm:cxn modelId="{E824DE4D-1C39-4DE6-914A-CCF59CF15961}" type="presParOf" srcId="{EEABA1B8-135A-4371-AB48-55B3A2241BF9}" destId="{D8E23ECD-88D7-4A8D-A71E-D95F1AEE9E12}" srcOrd="0" destOrd="0" presId="urn:microsoft.com/office/officeart/2008/layout/VerticalCurvedList"/>
    <dgm:cxn modelId="{0FB150E0-D652-4EAB-8A0C-DAEE794E3C93}" type="presParOf" srcId="{15B7E1DD-565D-4ECA-AA28-55A033E48A5E}" destId="{61E8A72F-734B-4592-B441-11712FD75146}" srcOrd="11" destOrd="0" presId="urn:microsoft.com/office/officeart/2008/layout/VerticalCurvedList"/>
    <dgm:cxn modelId="{AA4A5FEC-BEFC-428E-9212-0610EC0EAC24}" type="presParOf" srcId="{15B7E1DD-565D-4ECA-AA28-55A033E48A5E}" destId="{47CDE14F-6FEF-41D5-BAB6-333A7076D5FA}" srcOrd="12" destOrd="0" presId="urn:microsoft.com/office/officeart/2008/layout/VerticalCurvedList"/>
    <dgm:cxn modelId="{C3B59D15-3764-4D21-9A68-665200EE7218}" type="presParOf" srcId="{47CDE14F-6FEF-41D5-BAB6-333A7076D5FA}" destId="{3DFDB8CB-9A21-4D63-8560-69F932E0CFF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4B274-198D-4C16-8024-6EAE0D863D96}">
      <dsp:nvSpPr>
        <dsp:cNvPr id="0" name=""/>
        <dsp:cNvSpPr/>
      </dsp:nvSpPr>
      <dsp:spPr>
        <a:xfrm>
          <a:off x="-5291855" y="-810449"/>
          <a:ext cx="6301418" cy="6301418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B67C3-98EF-40C7-9108-BCFE09335B87}">
      <dsp:nvSpPr>
        <dsp:cNvPr id="0" name=""/>
        <dsp:cNvSpPr/>
      </dsp:nvSpPr>
      <dsp:spPr>
        <a:xfrm>
          <a:off x="432051" y="216023"/>
          <a:ext cx="5366971" cy="49276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132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Socio , instituto y grupo de trabajo</a:t>
          </a:r>
          <a:endParaRPr lang="es-ES" sz="25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2051" y="216023"/>
        <a:ext cx="5366971" cy="492765"/>
      </dsp:txXfrm>
    </dsp:sp>
    <dsp:sp modelId="{71276B69-DC1E-4927-B67B-E75819D584FE}">
      <dsp:nvSpPr>
        <dsp:cNvPr id="0" name=""/>
        <dsp:cNvSpPr/>
      </dsp:nvSpPr>
      <dsp:spPr>
        <a:xfrm>
          <a:off x="68470" y="184880"/>
          <a:ext cx="615956" cy="615956"/>
        </a:xfrm>
        <a:prstGeom prst="ellipse">
          <a:avLst/>
        </a:prstGeom>
        <a:solidFill>
          <a:schemeClr val="tx2">
            <a:lumMod val="75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276AC0-7A94-4CAF-91A2-531E7605CD9D}">
      <dsp:nvSpPr>
        <dsp:cNvPr id="0" name=""/>
        <dsp:cNvSpPr/>
      </dsp:nvSpPr>
      <dsp:spPr>
        <a:xfrm>
          <a:off x="781782" y="985530"/>
          <a:ext cx="4961638" cy="49276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132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Objetivo, actividad y acción</a:t>
          </a:r>
          <a:endParaRPr lang="es-ES" sz="25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1782" y="985530"/>
        <a:ext cx="4961638" cy="492765"/>
      </dsp:txXfrm>
    </dsp:sp>
    <dsp:sp modelId="{E7A4C585-1EE3-4FE5-B5B5-54F7FD223F39}">
      <dsp:nvSpPr>
        <dsp:cNvPr id="0" name=""/>
        <dsp:cNvSpPr/>
      </dsp:nvSpPr>
      <dsp:spPr>
        <a:xfrm>
          <a:off x="473804" y="923934"/>
          <a:ext cx="615956" cy="615956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3CC941-0CCB-4C24-916B-3EA0A0F0BF7F}">
      <dsp:nvSpPr>
        <dsp:cNvPr id="0" name=""/>
        <dsp:cNvSpPr/>
      </dsp:nvSpPr>
      <dsp:spPr>
        <a:xfrm>
          <a:off x="967130" y="1724584"/>
          <a:ext cx="4776290" cy="49276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132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Objetivos específicos</a:t>
          </a:r>
          <a:endParaRPr lang="es-ES" sz="25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67130" y="1724584"/>
        <a:ext cx="4776290" cy="492765"/>
      </dsp:txXfrm>
    </dsp:sp>
    <dsp:sp modelId="{2A3C0F89-668A-4C58-B797-80AFE76C1F1C}">
      <dsp:nvSpPr>
        <dsp:cNvPr id="0" name=""/>
        <dsp:cNvSpPr/>
      </dsp:nvSpPr>
      <dsp:spPr>
        <a:xfrm>
          <a:off x="659152" y="1662988"/>
          <a:ext cx="615956" cy="615956"/>
        </a:xfrm>
        <a:prstGeom prst="ellipse">
          <a:avLst/>
        </a:prstGeom>
        <a:solidFill>
          <a:schemeClr val="accent5">
            <a:lumMod val="75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0A1011-D6A1-4A9C-8DD2-3C167715EDC4}">
      <dsp:nvSpPr>
        <dsp:cNvPr id="0" name=""/>
        <dsp:cNvSpPr/>
      </dsp:nvSpPr>
      <dsp:spPr>
        <a:xfrm>
          <a:off x="967130" y="2463170"/>
          <a:ext cx="4776290" cy="49276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132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Acciones a desarrollar</a:t>
          </a:r>
          <a:endParaRPr lang="es-ES" sz="25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67130" y="2463170"/>
        <a:ext cx="4776290" cy="492765"/>
      </dsp:txXfrm>
    </dsp:sp>
    <dsp:sp modelId="{982805C5-768D-4D27-A6CD-D6BC35D17D4A}">
      <dsp:nvSpPr>
        <dsp:cNvPr id="0" name=""/>
        <dsp:cNvSpPr/>
      </dsp:nvSpPr>
      <dsp:spPr>
        <a:xfrm>
          <a:off x="659152" y="2401574"/>
          <a:ext cx="615956" cy="615956"/>
        </a:xfrm>
        <a:prstGeom prst="ellipse">
          <a:avLst/>
        </a:prstGeom>
        <a:solidFill>
          <a:schemeClr val="accent5">
            <a:lumMod val="5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D2096C-B957-4AA1-9CE3-3725E329AEFB}">
      <dsp:nvSpPr>
        <dsp:cNvPr id="0" name=""/>
        <dsp:cNvSpPr/>
      </dsp:nvSpPr>
      <dsp:spPr>
        <a:xfrm>
          <a:off x="781782" y="3202224"/>
          <a:ext cx="4961638" cy="49276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132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Resultados previstos</a:t>
          </a:r>
          <a:endParaRPr lang="es-ES" sz="25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1782" y="3202224"/>
        <a:ext cx="4961638" cy="492765"/>
      </dsp:txXfrm>
    </dsp:sp>
    <dsp:sp modelId="{D8E23ECD-88D7-4A8D-A71E-D95F1AEE9E12}">
      <dsp:nvSpPr>
        <dsp:cNvPr id="0" name=""/>
        <dsp:cNvSpPr/>
      </dsp:nvSpPr>
      <dsp:spPr>
        <a:xfrm>
          <a:off x="473804" y="3140628"/>
          <a:ext cx="615956" cy="615956"/>
        </a:xfrm>
        <a:prstGeom prst="ellipse">
          <a:avLst/>
        </a:prstGeom>
        <a:solidFill>
          <a:schemeClr val="accent4">
            <a:lumMod val="75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E8A72F-734B-4592-B441-11712FD75146}">
      <dsp:nvSpPr>
        <dsp:cNvPr id="0" name=""/>
        <dsp:cNvSpPr/>
      </dsp:nvSpPr>
      <dsp:spPr>
        <a:xfrm>
          <a:off x="376449" y="3941278"/>
          <a:ext cx="5366971" cy="49276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132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Cronograma</a:t>
          </a:r>
          <a:endParaRPr lang="es-ES" sz="25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6449" y="3941278"/>
        <a:ext cx="5366971" cy="492765"/>
      </dsp:txXfrm>
    </dsp:sp>
    <dsp:sp modelId="{3DFDB8CB-9A21-4D63-8560-69F932E0CFF7}">
      <dsp:nvSpPr>
        <dsp:cNvPr id="0" name=""/>
        <dsp:cNvSpPr/>
      </dsp:nvSpPr>
      <dsp:spPr>
        <a:xfrm>
          <a:off x="68470" y="3879683"/>
          <a:ext cx="615956" cy="615956"/>
        </a:xfrm>
        <a:prstGeom prst="ellipse">
          <a:avLst/>
        </a:prstGeom>
        <a:solidFill>
          <a:schemeClr val="accent3">
            <a:lumMod val="75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25CE3-526F-4F81-908A-BB3794C8AD94}" type="datetimeFigureOut">
              <a:rPr lang="es-ES" smtClean="0"/>
              <a:pPr/>
              <a:t>22/02/2017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03285-F4E9-4BF0-91D3-670F1CB46BA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196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A9C5A-E610-4282-AF63-6C3AA9576634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7921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s-ES" smtClean="0"/>
              <a:pPr/>
              <a:t>2</a:t>
            </a:fld>
            <a:endParaRPr lang="es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A9C5A-E610-4282-AF63-6C3AA9576634}" type="slidenum">
              <a:rPr lang="es-ES" smtClean="0">
                <a:solidFill>
                  <a:prstClr val="black"/>
                </a:solidFill>
              </a:rPr>
              <a:pPr/>
              <a:t>9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921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pPr/>
              <a:t>22/02/2017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2134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pPr/>
              <a:t>22/02/2017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5624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pPr/>
              <a:t>22/02/2017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9224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ción del álbu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6839"/>
            <a:ext cx="7772400" cy="1362075"/>
          </a:xfrm>
        </p:spPr>
        <p:txBody>
          <a:bodyPr anchor="t"/>
          <a:lstStyle>
            <a:lvl1pPr algn="l" eaLnBrk="1" latinLnBrk="0" hangingPunct="1">
              <a:defRPr kumimoji="0" lang="es-ES"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46652"/>
            <a:ext cx="7772400" cy="1500187"/>
          </a:xfrm>
        </p:spPr>
        <p:txBody>
          <a:bodyPr anchor="b"/>
          <a:lstStyle>
            <a:lvl1pPr marL="0" indent="0" eaLnBrk="1" latinLnBrk="0" hangingPunct="1">
              <a:buNone/>
              <a:defRPr kumimoji="0" lang="es-ES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es-ES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es-ES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s-ES"/>
              <a:pPr/>
              <a:t>22/02/2017</a:t>
            </a:fld>
            <a:endParaRPr kumimoji="0" lang="es-E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es-E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/>
              <a:pPr/>
              <a:t>‹Nº›</a:t>
            </a:fld>
            <a:endParaRPr kumimoji="0" lang="es-ES" dirty="0"/>
          </a:p>
        </p:txBody>
      </p:sp>
    </p:spTree>
    <p:extLst>
      <p:ext uri="{BB962C8B-B14F-4D97-AF65-F5344CB8AC3E}">
        <p14:creationId xmlns:p14="http://schemas.microsoft.com/office/powerpoint/2010/main" val="338872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134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75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03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682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18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01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70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pPr/>
              <a:t>22/02/2017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8075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34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782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24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224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ción del álbu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6839"/>
            <a:ext cx="7772400" cy="1362075"/>
          </a:xfrm>
        </p:spPr>
        <p:txBody>
          <a:bodyPr anchor="t"/>
          <a:lstStyle>
            <a:lvl1pPr algn="l" eaLnBrk="1" latinLnBrk="0" hangingPunct="1">
              <a:defRPr kumimoji="0" lang="es-ES"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46652"/>
            <a:ext cx="7772400" cy="1500187"/>
          </a:xfrm>
        </p:spPr>
        <p:txBody>
          <a:bodyPr anchor="b"/>
          <a:lstStyle>
            <a:lvl1pPr marL="0" indent="0" eaLnBrk="1" latinLnBrk="0" hangingPunct="1">
              <a:buNone/>
              <a:defRPr kumimoji="0" lang="es-ES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es-ES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es-ES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72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1342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750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03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682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1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pPr/>
              <a:t>22/02/2017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3030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012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705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346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7829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241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2245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ción del álbu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6839"/>
            <a:ext cx="7772400" cy="1362075"/>
          </a:xfrm>
        </p:spPr>
        <p:txBody>
          <a:bodyPr anchor="t"/>
          <a:lstStyle>
            <a:lvl1pPr algn="l" eaLnBrk="1" latinLnBrk="0" hangingPunct="1">
              <a:defRPr kumimoji="0" lang="es-ES"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46652"/>
            <a:ext cx="7772400" cy="1500187"/>
          </a:xfrm>
        </p:spPr>
        <p:txBody>
          <a:bodyPr anchor="b"/>
          <a:lstStyle>
            <a:lvl1pPr marL="0" indent="0" eaLnBrk="1" latinLnBrk="0" hangingPunct="1">
              <a:buNone/>
              <a:defRPr kumimoji="0" lang="es-ES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es-ES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es-ES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72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1342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750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0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pPr/>
              <a:t>22/02/2017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16824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682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188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012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705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346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7829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241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2245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ción del álbu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6839"/>
            <a:ext cx="7772400" cy="1362075"/>
          </a:xfrm>
        </p:spPr>
        <p:txBody>
          <a:bodyPr anchor="t"/>
          <a:lstStyle>
            <a:lvl1pPr algn="l" eaLnBrk="1" latinLnBrk="0" hangingPunct="1">
              <a:defRPr kumimoji="0" lang="es-ES"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46652"/>
            <a:ext cx="7772400" cy="1500187"/>
          </a:xfrm>
        </p:spPr>
        <p:txBody>
          <a:bodyPr anchor="b"/>
          <a:lstStyle>
            <a:lvl1pPr marL="0" indent="0" eaLnBrk="1" latinLnBrk="0" hangingPunct="1">
              <a:buNone/>
              <a:defRPr kumimoji="0" lang="es-ES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es-ES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es-ES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72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13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pPr/>
              <a:t>22/02/2017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58188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750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030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6824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188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012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705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346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7829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241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224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pPr/>
              <a:t>22/02/2017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53012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ción del álbu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6839"/>
            <a:ext cx="7772400" cy="1362075"/>
          </a:xfrm>
        </p:spPr>
        <p:txBody>
          <a:bodyPr anchor="t"/>
          <a:lstStyle>
            <a:lvl1pPr algn="l" eaLnBrk="1" latinLnBrk="0" hangingPunct="1">
              <a:defRPr kumimoji="0" lang="es-ES"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46652"/>
            <a:ext cx="7772400" cy="1500187"/>
          </a:xfrm>
        </p:spPr>
        <p:txBody>
          <a:bodyPr anchor="b"/>
          <a:lstStyle>
            <a:lvl1pPr marL="0" indent="0" eaLnBrk="1" latinLnBrk="0" hangingPunct="1">
              <a:buNone/>
              <a:defRPr kumimoji="0" lang="es-ES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es-ES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es-ES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72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1342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750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030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6824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188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012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705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346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782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pPr/>
              <a:t>22/02/2017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62705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241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2245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ción del álbu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6839"/>
            <a:ext cx="7772400" cy="1362075"/>
          </a:xfrm>
        </p:spPr>
        <p:txBody>
          <a:bodyPr anchor="t"/>
          <a:lstStyle>
            <a:lvl1pPr algn="l" eaLnBrk="1" latinLnBrk="0" hangingPunct="1">
              <a:defRPr kumimoji="0" lang="es-ES"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46652"/>
            <a:ext cx="7772400" cy="1500187"/>
          </a:xfrm>
        </p:spPr>
        <p:txBody>
          <a:bodyPr anchor="b"/>
          <a:lstStyle>
            <a:lvl1pPr marL="0" indent="0" eaLnBrk="1" latinLnBrk="0" hangingPunct="1">
              <a:buNone/>
              <a:defRPr kumimoji="0" lang="es-ES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es-ES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es-ES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72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1342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750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030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6824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188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012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70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pPr/>
              <a:t>22/02/2017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0346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346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7829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241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2245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ción del álbu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6839"/>
            <a:ext cx="7772400" cy="1362075"/>
          </a:xfrm>
        </p:spPr>
        <p:txBody>
          <a:bodyPr anchor="t"/>
          <a:lstStyle>
            <a:lvl1pPr algn="l" eaLnBrk="1" latinLnBrk="0" hangingPunct="1">
              <a:defRPr kumimoji="0" lang="es-ES"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46652"/>
            <a:ext cx="7772400" cy="1500187"/>
          </a:xfrm>
        </p:spPr>
        <p:txBody>
          <a:bodyPr anchor="b"/>
          <a:lstStyle>
            <a:lvl1pPr marL="0" indent="0" eaLnBrk="1" latinLnBrk="0" hangingPunct="1">
              <a:buNone/>
              <a:defRPr kumimoji="0" lang="es-ES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es-ES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es-ES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72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pPr/>
              <a:t>22/02/2017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178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5A4EC-0408-475D-A4B5-60DA0F8E959C}" type="datetimeFigureOut">
              <a:rPr lang="es-ES" smtClean="0"/>
              <a:pPr/>
              <a:t>22/02/2017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BDB75-2B97-4BB3-A0DB-B52FF36EF83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516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16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16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16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16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16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5A4EC-0408-475D-A4B5-60DA0F8E959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BDB75-2B97-4BB3-A0DB-B52FF36EF8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16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tiff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3" Type="http://schemas.openxmlformats.org/officeDocument/2006/relationships/image" Target="../media/image2.png"/><Relationship Id="rId21" Type="http://schemas.openxmlformats.org/officeDocument/2006/relationships/image" Target="../media/image17.jpe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36.png"/><Relationship Id="rId25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3.png"/><Relationship Id="rId20" Type="http://schemas.openxmlformats.org/officeDocument/2006/relationships/image" Target="../media/image16.jpeg"/><Relationship Id="rId29" Type="http://schemas.openxmlformats.org/officeDocument/2006/relationships/image" Target="../media/image25.jpe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24" Type="http://schemas.openxmlformats.org/officeDocument/2006/relationships/image" Target="../media/image20.jpeg"/><Relationship Id="rId32" Type="http://schemas.openxmlformats.org/officeDocument/2006/relationships/image" Target="../media/image28.jpeg"/><Relationship Id="rId5" Type="http://schemas.openxmlformats.org/officeDocument/2006/relationships/hyperlink" Target="mailto:pilar.garcia@ulpgc.es" TargetMode="External"/><Relationship Id="rId15" Type="http://schemas.openxmlformats.org/officeDocument/2006/relationships/image" Target="../media/image12.png"/><Relationship Id="rId23" Type="http://schemas.openxmlformats.org/officeDocument/2006/relationships/image" Target="../media/image19.jpeg"/><Relationship Id="rId28" Type="http://schemas.openxmlformats.org/officeDocument/2006/relationships/image" Target="../media/image24.png"/><Relationship Id="rId10" Type="http://schemas.openxmlformats.org/officeDocument/2006/relationships/image" Target="../media/image7.jpeg"/><Relationship Id="rId19" Type="http://schemas.openxmlformats.org/officeDocument/2006/relationships/image" Target="../media/image15.png"/><Relationship Id="rId31" Type="http://schemas.openxmlformats.org/officeDocument/2006/relationships/image" Target="../media/image27.jpeg"/><Relationship Id="rId4" Type="http://schemas.openxmlformats.org/officeDocument/2006/relationships/hyperlink" Target="mailto:nieves.gonzalez@ulpgc.es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11.png"/><Relationship Id="rId22" Type="http://schemas.openxmlformats.org/officeDocument/2006/relationships/image" Target="../media/image18.jpeg"/><Relationship Id="rId27" Type="http://schemas.openxmlformats.org/officeDocument/2006/relationships/image" Target="../media/image23.png"/><Relationship Id="rId30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3248898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s-E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/>
            </a:r>
            <a:br>
              <a:rPr lang="es-E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</a:br>
            <a:endParaRPr lang="es-ES" sz="32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108439" y="3099873"/>
            <a:ext cx="697626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292080" y="5318726"/>
            <a:ext cx="3888432" cy="41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Gran Canaria, 23 de febrero 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 </a:t>
            </a:r>
            <a:r>
              <a:rPr 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2017</a:t>
            </a:r>
            <a:r>
              <a:rPr lang="es-E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/>
            </a:r>
            <a:br>
              <a:rPr lang="es-E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</a:br>
            <a:endParaRPr lang="es-ES" sz="32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90100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0" y="1667560"/>
            <a:ext cx="17235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                          </a:t>
            </a: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771800" y="4008546"/>
            <a:ext cx="6192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6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r>
              <a:rPr lang="es-E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BIOBLUE</a:t>
            </a:r>
            <a:endParaRPr lang="es-E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55154" y="3100318"/>
            <a:ext cx="73107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Proyecto demostrativo y de transferencia tecnológica para ayudar a las empresas a desarrollar nuevos productos y procesos en el ámbito de la Biotecnología Azul de la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Macaronesia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6" name="CuadroTexto 7"/>
          <p:cNvSpPr txBox="1">
            <a:spLocks noChangeArrowheads="1"/>
          </p:cNvSpPr>
          <p:nvPr/>
        </p:nvSpPr>
        <p:spPr bwMode="auto">
          <a:xfrm>
            <a:off x="135326" y="5517232"/>
            <a:ext cx="42733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_tradnl" altLang="es-ES" sz="1000" dirty="0" smtClean="0">
                <a:solidFill>
                  <a:srgbClr val="0070C0"/>
                </a:solidFill>
                <a:latin typeface="+mn-lt"/>
              </a:rPr>
              <a:t>Entidades participantes beneficiarias y  de Terceros Países:</a:t>
            </a:r>
            <a:endParaRPr lang="es-ES_tradnl" altLang="es-ES" sz="1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" name="CuadroTexto 7"/>
          <p:cNvSpPr txBox="1">
            <a:spLocks noChangeArrowheads="1"/>
          </p:cNvSpPr>
          <p:nvPr/>
        </p:nvSpPr>
        <p:spPr bwMode="auto">
          <a:xfrm>
            <a:off x="107504" y="6093296"/>
            <a:ext cx="22937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_tradnl" altLang="es-ES" sz="1000" dirty="0">
                <a:solidFill>
                  <a:srgbClr val="0070C0"/>
                </a:solidFill>
                <a:latin typeface="+mn-lt"/>
              </a:rPr>
              <a:t>P</a:t>
            </a:r>
            <a:r>
              <a:rPr lang="es-ES_tradnl" altLang="es-ES" sz="1000" dirty="0" smtClean="0">
                <a:solidFill>
                  <a:srgbClr val="0070C0"/>
                </a:solidFill>
                <a:latin typeface="+mn-lt"/>
              </a:rPr>
              <a:t>articipantes asociados:</a:t>
            </a:r>
            <a:endParaRPr lang="es-ES_tradnl" altLang="es-ES" sz="10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74" name="73 Imagen" descr="C:\Users\eportillo\AppData\Local\Microsoft\Windows\Temporary Internet Files\Content.Word\ProyectosMAC-MACBIOBLUE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89" y="360171"/>
            <a:ext cx="2009653" cy="6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74 CuadroTexto"/>
          <p:cNvSpPr txBox="1"/>
          <p:nvPr/>
        </p:nvSpPr>
        <p:spPr>
          <a:xfrm>
            <a:off x="188606" y="2484123"/>
            <a:ext cx="73107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UNIVERSIDAD DE LAS PALMAS DE GRAN CANARIA -  BIRB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8891" y="4931876"/>
            <a:ext cx="1613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MAC/1.1b/086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" y="6344932"/>
            <a:ext cx="514648" cy="48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18" y="6433962"/>
            <a:ext cx="749399" cy="30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51" y="6344932"/>
            <a:ext cx="514648" cy="48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304" y="6442864"/>
            <a:ext cx="514648" cy="28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200" y="6478476"/>
            <a:ext cx="749399" cy="22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359" y="6522991"/>
            <a:ext cx="749399" cy="12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416" y="6460670"/>
            <a:ext cx="749399" cy="249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gráficos4"/>
          <p:cNvPicPr>
            <a:picLocks noChangeAspect="1"/>
          </p:cNvPicPr>
          <p:nvPr/>
        </p:nvPicPr>
        <p:blipFill>
          <a:blip r:embed="rId12" cstate="print">
            <a:lum/>
            <a:alphaModFix/>
          </a:blip>
          <a:srcRect/>
          <a:stretch>
            <a:fillRect/>
          </a:stretch>
        </p:blipFill>
        <p:spPr>
          <a:xfrm>
            <a:off x="5797154" y="6425059"/>
            <a:ext cx="650081" cy="32941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82" name="Picture 21" descr="COAG Canarias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828" y="6433961"/>
            <a:ext cx="749399" cy="28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3" descr="logoubq_1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08" y="6291514"/>
            <a:ext cx="442416" cy="43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5" descr="logo BRC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105" y="6514088"/>
            <a:ext cx="749399" cy="204768"/>
          </a:xfrm>
          <a:prstGeom prst="rect">
            <a:avLst/>
          </a:prstGeom>
          <a:noFill/>
          <a:extLst/>
        </p:spPr>
      </p:pic>
      <p:pic>
        <p:nvPicPr>
          <p:cNvPr id="87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028" y="5823267"/>
            <a:ext cx="534206" cy="25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8" name="47 Grupo"/>
          <p:cNvGrpSpPr>
            <a:grpSpLocks noChangeAspect="1"/>
          </p:cNvGrpSpPr>
          <p:nvPr/>
        </p:nvGrpSpPr>
        <p:grpSpPr>
          <a:xfrm>
            <a:off x="251520" y="5589240"/>
            <a:ext cx="6334146" cy="629921"/>
            <a:chOff x="0" y="0"/>
            <a:chExt cx="7203107" cy="716327"/>
          </a:xfrm>
        </p:grpSpPr>
        <p:pic>
          <p:nvPicPr>
            <p:cNvPr id="91" name="Picture 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6497" y="257409"/>
              <a:ext cx="1080000" cy="201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2994" y="235841"/>
              <a:ext cx="1080000" cy="244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" name="Picture 4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223615"/>
              <a:ext cx="1080000" cy="269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5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3914" y="0"/>
              <a:ext cx="540000" cy="716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5" name="Picture 6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410" y="143269"/>
              <a:ext cx="662697" cy="42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6" name="Picture 7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9491" y="98915"/>
              <a:ext cx="1027233" cy="518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7" name="Picture 9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3221" y="87510"/>
              <a:ext cx="468000" cy="541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8" name="Picture 10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718" y="88163"/>
              <a:ext cx="519699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0" name="Picture 1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510" y="5780993"/>
            <a:ext cx="407014" cy="34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3" name="16 Grupo"/>
          <p:cNvGrpSpPr/>
          <p:nvPr/>
        </p:nvGrpSpPr>
        <p:grpSpPr>
          <a:xfrm>
            <a:off x="4676182" y="260648"/>
            <a:ext cx="4276725" cy="747395"/>
            <a:chOff x="0" y="0"/>
            <a:chExt cx="7972425" cy="1333500"/>
          </a:xfrm>
        </p:grpSpPr>
        <p:pic>
          <p:nvPicPr>
            <p:cNvPr id="104" name="0 Imagen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8125" y="257175"/>
              <a:ext cx="3924300" cy="1076325"/>
            </a:xfrm>
            <a:prstGeom prst="rect">
              <a:avLst/>
            </a:prstGeom>
          </p:spPr>
        </p:pic>
        <p:pic>
          <p:nvPicPr>
            <p:cNvPr id="105" name="0 Imagen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80975"/>
              <a:ext cx="1152525" cy="1152525"/>
            </a:xfrm>
            <a:prstGeom prst="rect">
              <a:avLst/>
            </a:prstGeom>
          </p:spPr>
        </p:pic>
        <p:pic>
          <p:nvPicPr>
            <p:cNvPr id="106" name="0 Imagen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825" y="0"/>
              <a:ext cx="2095500" cy="1333500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445" y="5687931"/>
            <a:ext cx="328299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57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476672"/>
            <a:ext cx="3744416" cy="42006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Índice</a:t>
            </a:r>
            <a:endParaRPr lang="es-E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964425949"/>
              </p:ext>
            </p:extLst>
          </p:nvPr>
        </p:nvGraphicFramePr>
        <p:xfrm>
          <a:off x="1403648" y="1196752"/>
          <a:ext cx="5808345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7920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CuadroTexto"/>
          <p:cNvSpPr txBox="1"/>
          <p:nvPr/>
        </p:nvSpPr>
        <p:spPr>
          <a:xfrm>
            <a:off x="323528" y="18864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BIOBLUE</a:t>
            </a:r>
            <a:endParaRPr lang="es-E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3669525" y="260648"/>
            <a:ext cx="5366971" cy="492765"/>
            <a:chOff x="432051" y="216023"/>
            <a:chExt cx="5366971" cy="492765"/>
          </a:xfrm>
          <a:scene3d>
            <a:camera prst="orthographicFront"/>
            <a:lightRig rig="flat" dir="t"/>
          </a:scene3d>
        </p:grpSpPr>
        <p:sp>
          <p:nvSpPr>
            <p:cNvPr id="5" name="4 Rectángulo"/>
            <p:cNvSpPr/>
            <p:nvPr/>
          </p:nvSpPr>
          <p:spPr>
            <a:xfrm>
              <a:off x="432051" y="216023"/>
              <a:ext cx="5366971" cy="492765"/>
            </a:xfrm>
            <a:prstGeom prst="rect">
              <a:avLst/>
            </a:prstGeom>
            <a:no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432051" y="216023"/>
              <a:ext cx="5366971" cy="4927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1132" tIns="63500" rIns="63500" bIns="6350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500" b="1" kern="12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Socio , instituto y grupo de trabajo</a:t>
              </a:r>
              <a:endParaRPr lang="es-ES" sz="25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11 CuadroTexto"/>
          <p:cNvSpPr txBox="1"/>
          <p:nvPr/>
        </p:nvSpPr>
        <p:spPr>
          <a:xfrm>
            <a:off x="5652120" y="2852936"/>
            <a:ext cx="2952328" cy="1169551"/>
          </a:xfrm>
          <a:prstGeom prst="rect">
            <a:avLst/>
          </a:prstGeom>
          <a:noFill/>
          <a:ln w="25400" cap="rnd">
            <a:solidFill>
              <a:schemeClr val="tx1"/>
            </a:solidFill>
            <a:prstDash val="sysDot"/>
            <a:round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endParaRPr lang="es-ES" sz="1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BIOLOGÍA INTEGRATIVA Y RECURSOS BIOLÓGICOS</a:t>
            </a:r>
          </a:p>
          <a:p>
            <a:pPr algn="ctr"/>
            <a:r>
              <a:rPr lang="es-E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(BIRB)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089" y="4559327"/>
            <a:ext cx="4139951" cy="158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Usuario\Documents\LABORATORIO BIOMOL\Manual-imagen-BioMol\Logo ULPGC azu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125644"/>
            <a:ext cx="2857500" cy="1600200"/>
          </a:xfrm>
          <a:prstGeom prst="rect">
            <a:avLst/>
          </a:prstGeom>
          <a:noFill/>
        </p:spPr>
      </p:pic>
      <p:pic>
        <p:nvPicPr>
          <p:cNvPr id="1032" name="Picture 8" descr="http://www.iunat.ulpgc.es/documentos/logo_ejemplo.jp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124744"/>
            <a:ext cx="2858400" cy="1602000"/>
          </a:xfrm>
          <a:prstGeom prst="rect">
            <a:avLst/>
          </a:prstGeom>
          <a:noFill/>
        </p:spPr>
      </p:pic>
      <p:sp>
        <p:nvSpPr>
          <p:cNvPr id="21" name="20 CuadroTexto"/>
          <p:cNvSpPr txBox="1"/>
          <p:nvPr/>
        </p:nvSpPr>
        <p:spPr>
          <a:xfrm>
            <a:off x="611560" y="2852936"/>
            <a:ext cx="2952328" cy="1292662"/>
          </a:xfrm>
          <a:prstGeom prst="rect">
            <a:avLst/>
          </a:prstGeom>
          <a:noFill/>
          <a:ln w="25400" cap="rnd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ULPGenomiC</a:t>
            </a:r>
            <a:endParaRPr lang="es-E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Plataforma interdisciplinar</a:t>
            </a:r>
            <a:b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el repositorio y análisis</a:t>
            </a:r>
            <a:b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datos moleculares</a:t>
            </a:r>
          </a:p>
        </p:txBody>
      </p:sp>
      <p:pic>
        <p:nvPicPr>
          <p:cNvPr id="7" name="Imagen 15"/>
          <p:cNvPicPr>
            <a:picLocks noGrp="1" noChangeAspect="1"/>
          </p:cNvPicPr>
          <p:nvPr>
            <p:ph idx="1"/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3968" y="4664103"/>
            <a:ext cx="4427984" cy="1631362"/>
          </a:xfrm>
          <a:prstGeom prst="rect">
            <a:avLst/>
          </a:prstGeom>
        </p:spPr>
      </p:pic>
      <p:sp>
        <p:nvSpPr>
          <p:cNvPr id="22" name="21 CuadroTexto"/>
          <p:cNvSpPr txBox="1"/>
          <p:nvPr/>
        </p:nvSpPr>
        <p:spPr>
          <a:xfrm>
            <a:off x="2411760" y="4149080"/>
            <a:ext cx="4392488" cy="707886"/>
          </a:xfrm>
          <a:prstGeom prst="rect">
            <a:avLst/>
          </a:prstGeom>
          <a:noFill/>
          <a:ln w="50800" cap="rnd">
            <a:noFill/>
            <a:prstDash val="solid"/>
          </a:ln>
          <a:effectLst/>
          <a:scene3d>
            <a:camera prst="orthographicFront"/>
            <a:lightRig rig="threePt" dir="t"/>
          </a:scene3d>
          <a:sp3d extrusionH="76200">
            <a:bevelT w="6350"/>
            <a:extrusionClr>
              <a:schemeClr val="tx2">
                <a:lumMod val="40000"/>
                <a:lumOff val="60000"/>
              </a:schemeClr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Biología</a:t>
            </a:r>
          </a:p>
          <a:p>
            <a:pPr algn="ctr"/>
            <a:r>
              <a:rPr lang="es-E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Facultad de Ciencias del Mar</a:t>
            </a:r>
            <a:endParaRPr lang="es-E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140968"/>
            <a:ext cx="2017728" cy="1034264"/>
          </a:xfrm>
          <a:prstGeom prst="rect">
            <a:avLst/>
          </a:prstGeom>
        </p:spPr>
      </p:pic>
      <p:sp>
        <p:nvSpPr>
          <p:cNvPr id="18" name="17 Flecha izquierda y derecha"/>
          <p:cNvSpPr/>
          <p:nvPr/>
        </p:nvSpPr>
        <p:spPr>
          <a:xfrm>
            <a:off x="3995936" y="1772816"/>
            <a:ext cx="1296144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73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r>
              <a:rPr lang="es-ES" sz="2000" b="1" dirty="0" smtClean="0">
                <a:solidFill>
                  <a:srgbClr val="002060"/>
                </a:solidFill>
              </a:rPr>
              <a:t>OBJETIVO ESPECÍFICO 2.1</a:t>
            </a:r>
          </a:p>
          <a:p>
            <a:pPr lvl="1"/>
            <a:r>
              <a:rPr lang="es-ES" sz="2000" b="1" dirty="0" smtClean="0">
                <a:solidFill>
                  <a:srgbClr val="002060"/>
                </a:solidFill>
              </a:rPr>
              <a:t>Actividad 2.1.3: </a:t>
            </a:r>
            <a:r>
              <a:rPr lang="es-ES" sz="1600" b="1" dirty="0" smtClean="0"/>
              <a:t>	</a:t>
            </a:r>
          </a:p>
          <a:p>
            <a:pPr lvl="2" algn="just"/>
            <a:r>
              <a:rPr lang="es-ES" b="1" dirty="0" smtClean="0">
                <a:solidFill>
                  <a:srgbClr val="002060"/>
                </a:solidFill>
              </a:rPr>
              <a:t>Acción </a:t>
            </a:r>
            <a:r>
              <a:rPr lang="es-ES" dirty="0" smtClean="0">
                <a:solidFill>
                  <a:srgbClr val="002060"/>
                </a:solidFill>
              </a:rPr>
              <a:t>4.- Acciones de transferencia y </a:t>
            </a:r>
            <a:r>
              <a:rPr lang="es-ES" b="1" dirty="0" smtClean="0">
                <a:solidFill>
                  <a:srgbClr val="002060"/>
                </a:solidFill>
              </a:rPr>
              <a:t>curso de formación sobre la diversidad biológica en salinas </a:t>
            </a:r>
            <a:r>
              <a:rPr lang="es-ES" dirty="0" smtClean="0">
                <a:solidFill>
                  <a:srgbClr val="002060"/>
                </a:solidFill>
              </a:rPr>
              <a:t>(</a:t>
            </a:r>
            <a:r>
              <a:rPr lang="es-ES" dirty="0" err="1" smtClean="0">
                <a:solidFill>
                  <a:srgbClr val="002060"/>
                </a:solidFill>
              </a:rPr>
              <a:t>microalgas</a:t>
            </a:r>
            <a:r>
              <a:rPr lang="es-ES" dirty="0" smtClean="0">
                <a:solidFill>
                  <a:srgbClr val="002060"/>
                </a:solidFill>
              </a:rPr>
              <a:t>, cianobacterias, bacterias y </a:t>
            </a:r>
            <a:r>
              <a:rPr lang="es-ES" dirty="0" err="1" smtClean="0">
                <a:solidFill>
                  <a:srgbClr val="002060"/>
                </a:solidFill>
              </a:rPr>
              <a:t>Artemia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spp</a:t>
            </a:r>
            <a:r>
              <a:rPr lang="es-ES" dirty="0" smtClean="0">
                <a:solidFill>
                  <a:srgbClr val="002060"/>
                </a:solidFill>
              </a:rPr>
              <a:t>.) para poder determinar la calidad y trazabilidad, según el RD 1424/1983, para la obtención, circulación y venta de la sal y salmueras comestibles, así como las </a:t>
            </a:r>
            <a:r>
              <a:rPr lang="es-ES" b="1" dirty="0" smtClean="0">
                <a:solidFill>
                  <a:srgbClr val="002060"/>
                </a:solidFill>
              </a:rPr>
              <a:t>metodologías para el control y seguimiento de la calidad ambiental en las aguas de origen y en las propias salinas</a:t>
            </a:r>
            <a:r>
              <a:rPr lang="es-ES" dirty="0" smtClean="0">
                <a:solidFill>
                  <a:srgbClr val="002060"/>
                </a:solidFill>
              </a:rPr>
              <a:t>.</a:t>
            </a:r>
            <a:r>
              <a:rPr lang="es-ES" b="1" dirty="0" smtClean="0">
                <a:solidFill>
                  <a:srgbClr val="002060"/>
                </a:solidFill>
              </a:rPr>
              <a:t>	</a:t>
            </a:r>
          </a:p>
          <a:p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23528" y="18864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r>
              <a:rPr lang="es-E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BIOBLUE</a:t>
            </a:r>
            <a:endParaRPr lang="es-ES" sz="4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4074858" y="260648"/>
            <a:ext cx="4961638" cy="492765"/>
            <a:chOff x="781782" y="985530"/>
            <a:chExt cx="4961638" cy="492765"/>
          </a:xfrm>
          <a:scene3d>
            <a:camera prst="orthographicFront"/>
            <a:lightRig rig="flat" dir="t"/>
          </a:scene3d>
        </p:grpSpPr>
        <p:sp>
          <p:nvSpPr>
            <p:cNvPr id="5" name="4 Rectángulo"/>
            <p:cNvSpPr/>
            <p:nvPr/>
          </p:nvSpPr>
          <p:spPr>
            <a:xfrm>
              <a:off x="781782" y="985530"/>
              <a:ext cx="4961638" cy="492765"/>
            </a:xfrm>
            <a:prstGeom prst="rect">
              <a:avLst/>
            </a:prstGeom>
            <a:no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781782" y="985530"/>
              <a:ext cx="4961638" cy="4927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1132" tIns="63500" rIns="63500" bIns="6350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500" b="1" kern="12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Objetivo, actividad y acción</a:t>
              </a:r>
              <a:endParaRPr lang="es-ES" sz="25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373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3744416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ES" b="1" dirty="0" smtClean="0">
                <a:solidFill>
                  <a:srgbClr val="002060"/>
                </a:solidFill>
              </a:rPr>
              <a:t>Evaluar sondas moleculares para la determinación rápida de la calidad ecológica y ambiental de las salinas (diversidad biológica).</a:t>
            </a:r>
          </a:p>
          <a:p>
            <a:pPr marL="514350" indent="-514350" algn="just">
              <a:buFont typeface="+mj-lt"/>
              <a:buAutoNum type="arabicPeriod"/>
            </a:pPr>
            <a:endParaRPr lang="es-ES" b="1" dirty="0" smtClean="0">
              <a:solidFill>
                <a:srgbClr val="002060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ES" b="1" dirty="0" smtClean="0">
                <a:solidFill>
                  <a:srgbClr val="002060"/>
                </a:solidFill>
              </a:rPr>
              <a:t>Diseñar marcadores moleculares para establecer un seguimiento de la trazabilidad de los productos de las salinas.</a:t>
            </a:r>
          </a:p>
          <a:p>
            <a:pPr marL="514350" indent="-514350" algn="just">
              <a:buFont typeface="+mj-lt"/>
              <a:buAutoNum type="arabicPeriod"/>
            </a:pPr>
            <a:endParaRPr lang="es-ES" b="1" dirty="0" smtClean="0">
              <a:solidFill>
                <a:srgbClr val="002060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ES" sz="3100" b="1" dirty="0" smtClean="0">
                <a:solidFill>
                  <a:srgbClr val="002060"/>
                </a:solidFill>
              </a:rPr>
              <a:t>Elaborar protocolos y metodologías basadas en métodos moleculares </a:t>
            </a:r>
            <a:r>
              <a:rPr lang="es-ES" b="1" dirty="0" smtClean="0">
                <a:solidFill>
                  <a:srgbClr val="002060"/>
                </a:solidFill>
              </a:rPr>
              <a:t>para el control y seguimiento de la calidad ambiental en las aguas de origen y de las propias salinas. </a:t>
            </a:r>
          </a:p>
          <a:p>
            <a:pPr marL="514350" indent="-514350" algn="just">
              <a:buFont typeface="+mj-lt"/>
              <a:buAutoNum type="arabicPeriod"/>
            </a:pPr>
            <a:endParaRPr lang="es-ES" b="1" dirty="0" smtClean="0">
              <a:solidFill>
                <a:srgbClr val="002060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ES" b="1" dirty="0" smtClean="0">
                <a:solidFill>
                  <a:srgbClr val="002060"/>
                </a:solidFill>
              </a:rPr>
              <a:t>Curso formativo "Diversidad biológica en salinas y aplicación de técnicas moleculares “ (a realizar en Cabo Verde).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323528" y="18864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r>
              <a:rPr lang="es-E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BIOBLUE</a:t>
            </a:r>
            <a:endParaRPr lang="es-ES" sz="4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4260206" y="260648"/>
            <a:ext cx="4776290" cy="492765"/>
            <a:chOff x="967130" y="1724584"/>
            <a:chExt cx="4776290" cy="492765"/>
          </a:xfrm>
          <a:scene3d>
            <a:camera prst="orthographicFront"/>
            <a:lightRig rig="flat" dir="t"/>
          </a:scene3d>
        </p:grpSpPr>
        <p:sp>
          <p:nvSpPr>
            <p:cNvPr id="5" name="4 Rectángulo"/>
            <p:cNvSpPr/>
            <p:nvPr/>
          </p:nvSpPr>
          <p:spPr>
            <a:xfrm>
              <a:off x="967130" y="1724584"/>
              <a:ext cx="4776290" cy="492765"/>
            </a:xfrm>
            <a:prstGeom prst="rect">
              <a:avLst/>
            </a:prstGeom>
            <a:no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967130" y="1724584"/>
              <a:ext cx="4776290" cy="4927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1132" tIns="63500" rIns="63500" bIns="6350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500" b="1" kern="12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Objetivos específicos</a:t>
              </a:r>
              <a:endParaRPr lang="es-ES" sz="2500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373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CuadroTexto"/>
          <p:cNvSpPr txBox="1"/>
          <p:nvPr/>
        </p:nvSpPr>
        <p:spPr>
          <a:xfrm>
            <a:off x="323528" y="18864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r>
              <a:rPr lang="es-E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BIOBLUE</a:t>
            </a:r>
            <a:endParaRPr lang="es-ES" sz="4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4260206" y="260648"/>
            <a:ext cx="4776290" cy="492765"/>
            <a:chOff x="967130" y="2463170"/>
            <a:chExt cx="4776290" cy="492765"/>
          </a:xfrm>
          <a:scene3d>
            <a:camera prst="orthographicFront"/>
            <a:lightRig rig="flat" dir="t"/>
          </a:scene3d>
        </p:grpSpPr>
        <p:sp>
          <p:nvSpPr>
            <p:cNvPr id="5" name="4 Rectángulo"/>
            <p:cNvSpPr/>
            <p:nvPr/>
          </p:nvSpPr>
          <p:spPr>
            <a:xfrm>
              <a:off x="967130" y="2463170"/>
              <a:ext cx="4776290" cy="492765"/>
            </a:xfrm>
            <a:prstGeom prst="rect">
              <a:avLst/>
            </a:prstGeom>
            <a:no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967130" y="2463170"/>
              <a:ext cx="4776290" cy="4927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1132" tIns="63500" rIns="63500" bIns="6350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500" b="1" kern="12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Acciones a desarrollar</a:t>
              </a:r>
              <a:endParaRPr lang="es-ES" sz="2500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CuadroTexto 31"/>
          <p:cNvSpPr txBox="1"/>
          <p:nvPr/>
        </p:nvSpPr>
        <p:spPr>
          <a:xfrm>
            <a:off x="395536" y="1196752"/>
            <a:ext cx="5708166" cy="30777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s-ES_tradnl" sz="1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MUESTREO Y ADECUACIÓN DE MUESTRAS DE AGUA DE ORIGEN Y </a:t>
            </a:r>
            <a:r>
              <a:rPr lang="es-ES_tradnl" sz="1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SALINAS </a:t>
            </a:r>
          </a:p>
        </p:txBody>
      </p:sp>
      <p:sp>
        <p:nvSpPr>
          <p:cNvPr id="8" name="CuadroTexto 39"/>
          <p:cNvSpPr txBox="1"/>
          <p:nvPr/>
        </p:nvSpPr>
        <p:spPr>
          <a:xfrm>
            <a:off x="395536" y="2132856"/>
            <a:ext cx="8496944" cy="307777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r>
              <a:rPr lang="es-ES_tradnl" sz="1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Y VALORACIÓN DE LA CALIDAD AMBIENTAL DE AGUAS ORIGEN Y SALINAS</a:t>
            </a:r>
            <a:endParaRPr lang="es-ES_tradnl" sz="1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56"/>
          <p:cNvSpPr txBox="1"/>
          <p:nvPr/>
        </p:nvSpPr>
        <p:spPr>
          <a:xfrm>
            <a:off x="395536" y="4365104"/>
            <a:ext cx="8352928" cy="307777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PROTOCOLOS Y METODOLOGÍAS PARA EL CONTROL Y SEGUIMIENTO MOLECULAR DE LA CALIDAD AMBIENTAL</a:t>
            </a:r>
          </a:p>
        </p:txBody>
      </p:sp>
      <p:sp>
        <p:nvSpPr>
          <p:cNvPr id="10" name="CuadroTexto 31"/>
          <p:cNvSpPr txBox="1"/>
          <p:nvPr/>
        </p:nvSpPr>
        <p:spPr>
          <a:xfrm>
            <a:off x="395536" y="5085184"/>
            <a:ext cx="3162469" cy="307777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</p:spPr>
        <p:txBody>
          <a:bodyPr wrap="none" rtlCol="0">
            <a:spAutoFit/>
          </a:bodyPr>
          <a:lstStyle/>
          <a:p>
            <a:r>
              <a:rPr lang="es-ES_tradnl" sz="1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 DE FORMACIÓN (en Cabo Verde)</a:t>
            </a:r>
            <a:endParaRPr lang="es-ES_tradnl" sz="1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23528" y="1484784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1400" b="1" dirty="0" smtClean="0">
                <a:solidFill>
                  <a:srgbClr val="002060"/>
                </a:solidFill>
              </a:rPr>
              <a:t> Muestreos en salinas y aguas de origen: LOCALIZACIÓN (Gran Canaria y La Palma – Canarias; Cabo Verde) </a:t>
            </a:r>
          </a:p>
          <a:p>
            <a:pPr>
              <a:buFont typeface="Wingdings" pitchFamily="2" charset="2"/>
              <a:buChar char="v"/>
            </a:pPr>
            <a:r>
              <a:rPr lang="es-ES" sz="1400" b="1" dirty="0" smtClean="0">
                <a:solidFill>
                  <a:srgbClr val="002060"/>
                </a:solidFill>
              </a:rPr>
              <a:t> Muestreo estacional (2 veces año) y/o según la toma de agua de mar en las salinas.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23528" y="2420888"/>
            <a:ext cx="8568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1400" b="1" dirty="0" smtClean="0">
                <a:solidFill>
                  <a:srgbClr val="002060"/>
                </a:solidFill>
              </a:rPr>
              <a:t>  Preparación de pellet para la extracción de ADN.</a:t>
            </a:r>
          </a:p>
          <a:p>
            <a:pPr>
              <a:buFont typeface="Wingdings" pitchFamily="2" charset="2"/>
              <a:buChar char="v"/>
            </a:pPr>
            <a:r>
              <a:rPr lang="es-ES" sz="1400" b="1" dirty="0" smtClean="0">
                <a:solidFill>
                  <a:srgbClr val="002060"/>
                </a:solidFill>
              </a:rPr>
              <a:t>  Amplificación con sondas/marcadores universales (16SrNA y </a:t>
            </a:r>
            <a:r>
              <a:rPr lang="es-ES" sz="1400" b="1" dirty="0" err="1" smtClean="0">
                <a:solidFill>
                  <a:srgbClr val="002060"/>
                </a:solidFill>
              </a:rPr>
              <a:t>COxI</a:t>
            </a:r>
            <a:r>
              <a:rPr lang="es-ES" sz="1400" b="1" dirty="0" smtClean="0">
                <a:solidFill>
                  <a:srgbClr val="002060"/>
                </a:solidFill>
              </a:rPr>
              <a:t>) y específicos para especies objetivo/diana.</a:t>
            </a:r>
          </a:p>
          <a:p>
            <a:pPr>
              <a:buFont typeface="Wingdings" pitchFamily="2" charset="2"/>
              <a:buChar char="v"/>
            </a:pPr>
            <a:r>
              <a:rPr lang="es-ES" sz="1400" b="1" dirty="0" smtClean="0">
                <a:solidFill>
                  <a:srgbClr val="002060"/>
                </a:solidFill>
              </a:rPr>
              <a:t>  Diseño de sondas/</a:t>
            </a:r>
            <a:r>
              <a:rPr lang="es-ES" sz="1400" b="1" dirty="0" err="1" smtClean="0">
                <a:solidFill>
                  <a:srgbClr val="002060"/>
                </a:solidFill>
              </a:rPr>
              <a:t>primers</a:t>
            </a:r>
            <a:r>
              <a:rPr lang="es-ES" sz="1400" b="1" dirty="0" smtClean="0">
                <a:solidFill>
                  <a:srgbClr val="002060"/>
                </a:solidFill>
              </a:rPr>
              <a:t> específicos para </a:t>
            </a:r>
            <a:r>
              <a:rPr lang="es-ES" sz="1400" b="1" dirty="0" err="1" smtClean="0">
                <a:solidFill>
                  <a:srgbClr val="002060"/>
                </a:solidFill>
              </a:rPr>
              <a:t>PCRs</a:t>
            </a:r>
            <a:r>
              <a:rPr lang="es-ES" sz="1400" b="1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s-ES" sz="1400" b="1" dirty="0" smtClean="0">
                <a:solidFill>
                  <a:srgbClr val="002060"/>
                </a:solidFill>
              </a:rPr>
              <a:t>  PCR </a:t>
            </a:r>
            <a:r>
              <a:rPr lang="es-ES" sz="1400" b="1" dirty="0" err="1" smtClean="0">
                <a:solidFill>
                  <a:srgbClr val="002060"/>
                </a:solidFill>
              </a:rPr>
              <a:t>estandar</a:t>
            </a:r>
            <a:r>
              <a:rPr lang="es-ES" sz="1400" b="1" dirty="0" smtClean="0">
                <a:solidFill>
                  <a:srgbClr val="002060"/>
                </a:solidFill>
              </a:rPr>
              <a:t> para la separación de fragmentos </a:t>
            </a:r>
          </a:p>
          <a:p>
            <a:pPr>
              <a:buFont typeface="Wingdings" pitchFamily="2" charset="2"/>
              <a:buChar char="v"/>
            </a:pPr>
            <a:r>
              <a:rPr lang="es-ES" sz="1400" b="1" dirty="0" smtClean="0">
                <a:solidFill>
                  <a:srgbClr val="002060"/>
                </a:solidFill>
              </a:rPr>
              <a:t>  </a:t>
            </a:r>
            <a:r>
              <a:rPr lang="es-ES" sz="1400" b="1" dirty="0" err="1" smtClean="0">
                <a:solidFill>
                  <a:srgbClr val="002060"/>
                </a:solidFill>
              </a:rPr>
              <a:t>qPCR</a:t>
            </a:r>
            <a:r>
              <a:rPr lang="es-ES" sz="1400" b="1" dirty="0" smtClean="0">
                <a:solidFill>
                  <a:srgbClr val="002060"/>
                </a:solidFill>
              </a:rPr>
              <a:t> para la detección de especies objetivo </a:t>
            </a:r>
          </a:p>
          <a:p>
            <a:pPr>
              <a:buFont typeface="Wingdings" pitchFamily="2" charset="2"/>
              <a:buChar char="v"/>
            </a:pPr>
            <a:r>
              <a:rPr lang="es-ES" sz="1400" b="1" dirty="0" smtClean="0">
                <a:solidFill>
                  <a:srgbClr val="002060"/>
                </a:solidFill>
              </a:rPr>
              <a:t>  </a:t>
            </a:r>
            <a:r>
              <a:rPr lang="es-ES" sz="1400" b="1" dirty="0" err="1" smtClean="0">
                <a:solidFill>
                  <a:srgbClr val="002060"/>
                </a:solidFill>
              </a:rPr>
              <a:t>Cloning</a:t>
            </a:r>
            <a:r>
              <a:rPr lang="es-ES" sz="1400" b="1" dirty="0" smtClean="0">
                <a:solidFill>
                  <a:srgbClr val="002060"/>
                </a:solidFill>
              </a:rPr>
              <a:t> para fragmentos menos patentes</a:t>
            </a:r>
          </a:p>
          <a:p>
            <a:pPr>
              <a:buFont typeface="Wingdings" pitchFamily="2" charset="2"/>
              <a:buChar char="v"/>
            </a:pPr>
            <a:r>
              <a:rPr lang="es-ES" sz="1400" b="1" dirty="0" smtClean="0">
                <a:solidFill>
                  <a:srgbClr val="002060"/>
                </a:solidFill>
              </a:rPr>
              <a:t>  Secuenciación del ADN purificado</a:t>
            </a:r>
          </a:p>
          <a:p>
            <a:pPr>
              <a:buFont typeface="Wingdings" pitchFamily="2" charset="2"/>
              <a:buChar char="v"/>
            </a:pPr>
            <a:r>
              <a:rPr lang="es-ES" sz="1400" b="1" dirty="0" smtClean="0">
                <a:solidFill>
                  <a:srgbClr val="002060"/>
                </a:solidFill>
              </a:rPr>
              <a:t>  BLAST con bases de datos para determinar y confirmar las especies (diversidad molecular)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323528" y="4680846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1400" b="1" dirty="0" smtClean="0">
                <a:solidFill>
                  <a:srgbClr val="002060"/>
                </a:solidFill>
              </a:rPr>
              <a:t> Elaboración del manual de técnicas y protocolos </a:t>
            </a:r>
            <a:endParaRPr lang="es-ES" sz="1400" b="1" dirty="0">
              <a:solidFill>
                <a:srgbClr val="00206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23528" y="5373216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1400" b="1" dirty="0" smtClean="0">
                <a:solidFill>
                  <a:srgbClr val="002060"/>
                </a:solidFill>
              </a:rPr>
              <a:t> Elaboración del contenido del curso</a:t>
            </a:r>
          </a:p>
          <a:p>
            <a:pPr>
              <a:buFont typeface="Wingdings" pitchFamily="2" charset="2"/>
              <a:buChar char="v"/>
            </a:pPr>
            <a:r>
              <a:rPr lang="es-ES" sz="1400" b="1" dirty="0" smtClean="0">
                <a:solidFill>
                  <a:srgbClr val="002060"/>
                </a:solidFill>
              </a:rPr>
              <a:t> Impartir el diseño curricular</a:t>
            </a:r>
            <a:endParaRPr lang="es-ES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73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17646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sz="2200" b="1" dirty="0" smtClean="0">
                <a:solidFill>
                  <a:srgbClr val="002060"/>
                </a:solidFill>
              </a:rPr>
              <a:t>Kit de detección molecular para la monitorización de </a:t>
            </a:r>
            <a:r>
              <a:rPr lang="es-ES" sz="2200" b="1" dirty="0" err="1" smtClean="0">
                <a:solidFill>
                  <a:srgbClr val="002060"/>
                </a:solidFill>
              </a:rPr>
              <a:t>bioindicadores</a:t>
            </a:r>
            <a:r>
              <a:rPr lang="es-ES" sz="2200" b="1" dirty="0" smtClean="0">
                <a:solidFill>
                  <a:srgbClr val="002060"/>
                </a:solidFill>
              </a:rPr>
              <a:t> de la calidad ambiental de las salinas.  2017-2018</a:t>
            </a:r>
          </a:p>
          <a:p>
            <a:pPr marL="457200" indent="-457200">
              <a:buFont typeface="+mj-lt"/>
              <a:buAutoNum type="arabicPeriod"/>
            </a:pPr>
            <a:endParaRPr lang="es-ES" sz="2200" b="1" dirty="0" smtClean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200" b="1" dirty="0" smtClean="0">
                <a:solidFill>
                  <a:srgbClr val="002060"/>
                </a:solidFill>
              </a:rPr>
              <a:t>Validación de marcadores moleculares adecuados para la trazabilidad de productos derivados de la explotación de las salinas,  2017-2018</a:t>
            </a:r>
          </a:p>
          <a:p>
            <a:pPr marL="457200" indent="-457200">
              <a:buFont typeface="+mj-lt"/>
              <a:buAutoNum type="arabicPeriod"/>
            </a:pPr>
            <a:endParaRPr lang="es-ES" sz="2200" b="1" dirty="0" smtClean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200" b="1" dirty="0" smtClean="0">
                <a:solidFill>
                  <a:srgbClr val="002060"/>
                </a:solidFill>
              </a:rPr>
              <a:t>Guía de Protocolos y metodología control y seguimiento molecular de la calidad ambiental  (aguas de origen y salinas),  2017-18</a:t>
            </a:r>
          </a:p>
          <a:p>
            <a:pPr marL="457200" indent="-457200">
              <a:buFont typeface="+mj-lt"/>
              <a:buAutoNum type="arabicPeriod"/>
            </a:pPr>
            <a:endParaRPr lang="es-ES" sz="2200" b="1" dirty="0" smtClean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200" b="1" dirty="0" smtClean="0">
                <a:solidFill>
                  <a:srgbClr val="002060"/>
                </a:solidFill>
              </a:rPr>
              <a:t>Curso formativo "Diversidad biológica en salinas" en Cabo Verde 2018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323528" y="18864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r>
              <a:rPr lang="es-E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BIOBLUE</a:t>
            </a:r>
            <a:endParaRPr lang="es-ES" sz="4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4074858" y="260648"/>
            <a:ext cx="4961638" cy="492765"/>
            <a:chOff x="781782" y="3202224"/>
            <a:chExt cx="4961638" cy="492765"/>
          </a:xfrm>
          <a:scene3d>
            <a:camera prst="orthographicFront"/>
            <a:lightRig rig="flat" dir="t"/>
          </a:scene3d>
        </p:grpSpPr>
        <p:sp>
          <p:nvSpPr>
            <p:cNvPr id="5" name="4 Rectángulo"/>
            <p:cNvSpPr/>
            <p:nvPr/>
          </p:nvSpPr>
          <p:spPr>
            <a:xfrm>
              <a:off x="781782" y="3202224"/>
              <a:ext cx="4961638" cy="492765"/>
            </a:xfrm>
            <a:prstGeom prst="rect">
              <a:avLst/>
            </a:prstGeom>
            <a:no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781782" y="3202224"/>
              <a:ext cx="4961638" cy="4927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1132" tIns="63500" rIns="63500" bIns="6350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500" b="1" kern="12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Resultados y Productos previstos</a:t>
              </a:r>
              <a:endParaRPr lang="es-ES" sz="25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373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CuadroTexto"/>
          <p:cNvSpPr txBox="1"/>
          <p:nvPr/>
        </p:nvSpPr>
        <p:spPr>
          <a:xfrm>
            <a:off x="323528" y="18864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r>
              <a:rPr lang="es-E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BIOBLUE</a:t>
            </a:r>
            <a:endParaRPr lang="es-ES" sz="4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3669525" y="260648"/>
            <a:ext cx="5366971" cy="492765"/>
            <a:chOff x="376449" y="3941278"/>
            <a:chExt cx="5366971" cy="492765"/>
          </a:xfrm>
          <a:scene3d>
            <a:camera prst="orthographicFront"/>
            <a:lightRig rig="flat" dir="t"/>
          </a:scene3d>
        </p:grpSpPr>
        <p:sp>
          <p:nvSpPr>
            <p:cNvPr id="5" name="4 Rectángulo"/>
            <p:cNvSpPr/>
            <p:nvPr/>
          </p:nvSpPr>
          <p:spPr>
            <a:xfrm>
              <a:off x="376449" y="3941278"/>
              <a:ext cx="5366971" cy="492765"/>
            </a:xfrm>
            <a:prstGeom prst="rect">
              <a:avLst/>
            </a:prstGeom>
            <a:no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376449" y="3941278"/>
              <a:ext cx="5366971" cy="4927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1132" tIns="63500" rIns="63500" bIns="6350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500" b="1" kern="12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Cronograma</a:t>
              </a:r>
              <a:endParaRPr lang="es-ES" sz="25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115616" y="1196750"/>
          <a:ext cx="7200799" cy="4508923"/>
        </p:xfrm>
        <a:graphic>
          <a:graphicData uri="http://schemas.openxmlformats.org/drawingml/2006/table">
            <a:tbl>
              <a:tblPr/>
              <a:tblGrid>
                <a:gridCol w="2531261"/>
                <a:gridCol w="2445762"/>
                <a:gridCol w="2223776"/>
              </a:tblGrid>
              <a:tr h="235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OBJETIVOS</a:t>
                      </a:r>
                      <a:endParaRPr lang="es-E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2017</a:t>
                      </a:r>
                      <a:endParaRPr lang="es-E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6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2018</a:t>
                      </a:r>
                      <a:endParaRPr lang="es-E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940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Evaluar sondas moleculares para la determinación rápida de la calidad ambiental de las salinas (diversidad biológica)</a:t>
                      </a:r>
                      <a:endParaRPr lang="es-E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Diseño y elaboración de Kit de detección molecular 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Evaluar el seguimiento de </a:t>
                      </a:r>
                      <a:r>
                        <a:rPr lang="es-ES" sz="1400" b="1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bioindicadores</a:t>
                      </a:r>
                      <a:r>
                        <a:rPr lang="es-ES" sz="1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 de la calidad ambiental</a:t>
                      </a:r>
                      <a:endParaRPr lang="es-E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8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Marcadores moleculares para seguimiento de la trazabilidad de los productos de las salinas</a:t>
                      </a:r>
                      <a:endParaRPr lang="es-E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Diseño </a:t>
                      </a:r>
                      <a:r>
                        <a:rPr lang="es-ES" sz="1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de marcadores moleculares adecuados para la trazabilidad de productos</a:t>
                      </a:r>
                      <a:endParaRPr lang="es-E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Validación </a:t>
                      </a:r>
                      <a:r>
                        <a:rPr lang="es-ES" sz="1400" b="1" smtClean="0">
                          <a:solidFill>
                            <a:srgbClr val="00206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de los marcadores </a:t>
                      </a:r>
                      <a:r>
                        <a:rPr lang="es-ES" sz="1400" b="1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de trazabilidad</a:t>
                      </a:r>
                      <a:endParaRPr lang="es-ES" sz="1400" b="1" dirty="0">
                        <a:solidFill>
                          <a:srgbClr val="00206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4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Protocolos y metodologías para el control y seguimiento molecular de la calidad ambiental en las aguas de origen y de las propias salinas</a:t>
                      </a:r>
                      <a:endParaRPr lang="es-E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Elaboración del manual de metodologías basadas en métodos moleculares para el control y seguimiento molecular de la calidad ambiental en salinas</a:t>
                      </a:r>
                      <a:endParaRPr lang="es-E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Elaboración de la Guía de protocolos y para el control y seguimiento de la calidad ambiental y trazabilidad en salinas</a:t>
                      </a:r>
                      <a:endParaRPr lang="es-E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40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Curso formativo en Cabo Verde y transferencias de tecnologías</a:t>
                      </a:r>
                      <a:endParaRPr lang="es-E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Curso formativo:</a:t>
                      </a:r>
                      <a:endParaRPr lang="es-ES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Diversidad biológica en salinas y aplicación de técnicas moleculares. </a:t>
                      </a:r>
                      <a:endParaRPr lang="es-E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73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3248898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_tradnl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es-E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s-ES" sz="32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s-ES" sz="32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es-ES" sz="32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108439" y="3099873"/>
            <a:ext cx="697626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292080" y="5318726"/>
            <a:ext cx="3888432" cy="41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s-ES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Gran Canaria, 23 de febrero </a:t>
            </a:r>
            <a:r>
              <a:rPr lang="es-E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 </a:t>
            </a:r>
            <a:r>
              <a:rPr lang="es-ES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2017</a:t>
            </a:r>
            <a:r>
              <a:rPr lang="es-ES" sz="32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s-ES" sz="32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es-ES" sz="32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90100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12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es-ES_tradn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0" y="1667560"/>
            <a:ext cx="17235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12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                          </a:t>
            </a:r>
            <a:endParaRPr lang="es-ES_tradnl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771800" y="4008546"/>
            <a:ext cx="6192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6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r>
              <a:rPr lang="es-ES" sz="6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BIOBLUE</a:t>
            </a:r>
            <a:endParaRPr lang="es-ES" sz="6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55154" y="3100318"/>
            <a:ext cx="73107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Contactos:</a:t>
            </a:r>
          </a:p>
          <a:p>
            <a:pPr>
              <a:defRPr/>
            </a:pPr>
            <a:r>
              <a:rPr lang="es-E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nieves.gonzalez@ulpgc.es</a:t>
            </a:r>
            <a:endParaRPr lang="es-ES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s-E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pilar.garcia@ulpgc.es</a:t>
            </a:r>
            <a:endParaRPr lang="es-ES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s-E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CuadroTexto 7"/>
          <p:cNvSpPr txBox="1">
            <a:spLocks noChangeArrowheads="1"/>
          </p:cNvSpPr>
          <p:nvPr/>
        </p:nvSpPr>
        <p:spPr bwMode="auto">
          <a:xfrm>
            <a:off x="135326" y="5517232"/>
            <a:ext cx="42733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_tradnl" altLang="es-ES" sz="1000" dirty="0" smtClean="0">
                <a:solidFill>
                  <a:srgbClr val="0070C0"/>
                </a:solidFill>
                <a:latin typeface="Calibri"/>
              </a:rPr>
              <a:t>Entidades participantes beneficiarias y  de Terceros Países:</a:t>
            </a:r>
            <a:endParaRPr lang="es-ES_tradnl" altLang="es-ES" sz="1000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51" name="CuadroTexto 7"/>
          <p:cNvSpPr txBox="1">
            <a:spLocks noChangeArrowheads="1"/>
          </p:cNvSpPr>
          <p:nvPr/>
        </p:nvSpPr>
        <p:spPr bwMode="auto">
          <a:xfrm>
            <a:off x="107504" y="6093296"/>
            <a:ext cx="22937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_tradnl" altLang="es-ES" sz="1000" dirty="0">
                <a:solidFill>
                  <a:srgbClr val="0070C0"/>
                </a:solidFill>
                <a:latin typeface="Calibri"/>
              </a:rPr>
              <a:t>P</a:t>
            </a:r>
            <a:r>
              <a:rPr lang="es-ES_tradnl" altLang="es-ES" sz="1000" dirty="0" smtClean="0">
                <a:solidFill>
                  <a:srgbClr val="0070C0"/>
                </a:solidFill>
                <a:latin typeface="Calibri"/>
              </a:rPr>
              <a:t>articipantes asociados:</a:t>
            </a:r>
            <a:endParaRPr lang="es-ES_tradnl" altLang="es-ES" sz="1000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74" name="73 Imagen" descr="C:\Users\eportillo\AppData\Local\Microsoft\Windows\Temporary Internet Files\Content.Word\ProyectosMAC-MACBIOBLUE_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89" y="360171"/>
            <a:ext cx="2009653" cy="6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Rectángulo"/>
          <p:cNvSpPr/>
          <p:nvPr/>
        </p:nvSpPr>
        <p:spPr>
          <a:xfrm>
            <a:off x="48891" y="4931876"/>
            <a:ext cx="1613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MAC/1.1b/086</a:t>
            </a:r>
            <a:endParaRPr lang="es-E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36 Grupo"/>
          <p:cNvGrpSpPr/>
          <p:nvPr/>
        </p:nvGrpSpPr>
        <p:grpSpPr>
          <a:xfrm>
            <a:off x="7366" y="6309320"/>
            <a:ext cx="9101138" cy="525275"/>
            <a:chOff x="0" y="0"/>
            <a:chExt cx="9601200" cy="561975"/>
          </a:xfrm>
        </p:grpSpPr>
        <p:pic>
          <p:nvPicPr>
            <p:cNvPr id="4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100"/>
              <a:ext cx="542925" cy="51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275" y="133350"/>
              <a:ext cx="790575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725" y="38100"/>
              <a:ext cx="542925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" name="Picture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142875"/>
              <a:ext cx="5429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275" y="180975"/>
              <a:ext cx="790575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" name="Picture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5725" y="228600"/>
              <a:ext cx="790575" cy="133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" name="Picture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9175" y="161925"/>
              <a:ext cx="790575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" name="gráficos4"/>
            <p:cNvPicPr>
              <a:picLocks noChangeAspect="1"/>
            </p:cNvPicPr>
            <p:nvPr/>
          </p:nvPicPr>
          <p:blipFill>
            <a:blip r:embed="rId14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5762625" y="123825"/>
              <a:ext cx="685800" cy="352425"/>
            </a:xfrm>
            <a:prstGeom prst="rect">
              <a:avLst/>
            </a:prstGeom>
            <a:noFill/>
            <a:ln>
              <a:noFill/>
              <a:prstDash/>
            </a:ln>
          </p:spPr>
        </p:pic>
        <p:pic>
          <p:nvPicPr>
            <p:cNvPr id="82" name="Picture 21" descr="COAG Canarias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1775" y="142875"/>
              <a:ext cx="790575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23" descr="logoubq_15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8550" y="0"/>
              <a:ext cx="466725" cy="466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26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6" t="9102" r="51751" b="54061"/>
            <a:stretch/>
          </p:blipFill>
          <p:spPr bwMode="auto">
            <a:xfrm>
              <a:off x="8001000" y="133350"/>
              <a:ext cx="60960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25" descr="logo BRC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0625" y="219075"/>
              <a:ext cx="790575" cy="219075"/>
            </a:xfrm>
            <a:prstGeom prst="rect">
              <a:avLst/>
            </a:prstGeom>
            <a:noFill/>
            <a:extLst/>
          </p:spPr>
        </p:pic>
      </p:grpSp>
      <p:pic>
        <p:nvPicPr>
          <p:cNvPr id="87" name="Picture 8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028" y="5823267"/>
            <a:ext cx="534206" cy="25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47 Grupo"/>
          <p:cNvGrpSpPr>
            <a:grpSpLocks noChangeAspect="1"/>
          </p:cNvGrpSpPr>
          <p:nvPr/>
        </p:nvGrpSpPr>
        <p:grpSpPr>
          <a:xfrm>
            <a:off x="251520" y="5589240"/>
            <a:ext cx="6334146" cy="629921"/>
            <a:chOff x="0" y="0"/>
            <a:chExt cx="7203107" cy="716327"/>
          </a:xfrm>
        </p:grpSpPr>
        <p:pic>
          <p:nvPicPr>
            <p:cNvPr id="91" name="Picture 1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6497" y="257409"/>
              <a:ext cx="1080000" cy="201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" name="Picture 2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2994" y="235841"/>
              <a:ext cx="1080000" cy="244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" name="Picture 4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223615"/>
              <a:ext cx="1080000" cy="269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5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3914" y="0"/>
              <a:ext cx="540000" cy="716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5" name="Picture 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410" y="143269"/>
              <a:ext cx="662697" cy="42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6" name="Picture 7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9491" y="98915"/>
              <a:ext cx="1027233" cy="518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7" name="Picture 9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3221" y="87510"/>
              <a:ext cx="468000" cy="541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8" name="Picture 10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718" y="88163"/>
              <a:ext cx="519699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0" name="Picture 12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510" y="5780993"/>
            <a:ext cx="407014" cy="34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16 Grupo"/>
          <p:cNvGrpSpPr/>
          <p:nvPr/>
        </p:nvGrpSpPr>
        <p:grpSpPr>
          <a:xfrm>
            <a:off x="4676182" y="260648"/>
            <a:ext cx="4276725" cy="747395"/>
            <a:chOff x="0" y="0"/>
            <a:chExt cx="7972425" cy="1333500"/>
          </a:xfrm>
        </p:grpSpPr>
        <p:pic>
          <p:nvPicPr>
            <p:cNvPr id="104" name="0 Imagen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8125" y="257175"/>
              <a:ext cx="3924300" cy="1076325"/>
            </a:xfrm>
            <a:prstGeom prst="rect">
              <a:avLst/>
            </a:prstGeom>
          </p:spPr>
        </p:pic>
        <p:pic>
          <p:nvPicPr>
            <p:cNvPr id="105" name="0 Imagen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80975"/>
              <a:ext cx="1152525" cy="1152525"/>
            </a:xfrm>
            <a:prstGeom prst="rect">
              <a:avLst/>
            </a:prstGeom>
          </p:spPr>
        </p:pic>
        <p:pic>
          <p:nvPicPr>
            <p:cNvPr id="106" name="0 Imagen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825" y="0"/>
              <a:ext cx="2095500" cy="1333500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445" y="5687931"/>
            <a:ext cx="328299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42 CuadroTexto"/>
          <p:cNvSpPr txBox="1"/>
          <p:nvPr/>
        </p:nvSpPr>
        <p:spPr>
          <a:xfrm>
            <a:off x="1763688" y="1340768"/>
            <a:ext cx="6120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i="1" dirty="0" smtClean="0">
                <a:solidFill>
                  <a:srgbClr val="0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Muchas gracias por su atención</a:t>
            </a:r>
          </a:p>
          <a:p>
            <a:pPr algn="ctr"/>
            <a:r>
              <a:rPr lang="es-ES" sz="2800" b="1" i="1" dirty="0" err="1" smtClean="0">
                <a:solidFill>
                  <a:srgbClr val="0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Muito</a:t>
            </a:r>
            <a:r>
              <a:rPr lang="es-ES" sz="2800" b="1" i="1" dirty="0" smtClean="0">
                <a:solidFill>
                  <a:srgbClr val="0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i="1" dirty="0" err="1" smtClean="0">
                <a:solidFill>
                  <a:srgbClr val="0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</a:t>
            </a:r>
            <a:r>
              <a:rPr lang="es-ES" sz="2800" b="1" i="1" dirty="0" smtClean="0">
                <a:solidFill>
                  <a:srgbClr val="0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pela </a:t>
            </a:r>
            <a:r>
              <a:rPr lang="es-ES" sz="2800" b="1" i="1" dirty="0" err="1" smtClean="0">
                <a:solidFill>
                  <a:srgbClr val="0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</a:t>
            </a:r>
            <a:r>
              <a:rPr lang="es-ES" sz="2800" b="1" i="1" dirty="0" smtClean="0">
                <a:solidFill>
                  <a:srgbClr val="0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i="1" dirty="0" err="1" smtClean="0">
                <a:solidFill>
                  <a:srgbClr val="0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atenção</a:t>
            </a:r>
            <a:endParaRPr lang="es-ES" sz="2800" b="1" i="1" dirty="0" smtClean="0">
              <a:solidFill>
                <a:srgbClr val="0404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2800" b="1" i="1" dirty="0" err="1" smtClean="0">
                <a:solidFill>
                  <a:srgbClr val="0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Merçi</a:t>
            </a:r>
            <a:r>
              <a:rPr lang="es-ES" sz="2800" b="1" i="1" dirty="0" smtClean="0">
                <a:solidFill>
                  <a:srgbClr val="0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i="1" dirty="0" err="1" smtClean="0">
                <a:solidFill>
                  <a:srgbClr val="0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beaucoup</a:t>
            </a:r>
            <a:r>
              <a:rPr lang="es-ES" sz="2800" b="1" i="1" dirty="0" smtClean="0">
                <a:solidFill>
                  <a:srgbClr val="0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i="1" dirty="0" err="1" smtClean="0">
                <a:solidFill>
                  <a:srgbClr val="0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</a:t>
            </a:r>
            <a:r>
              <a:rPr lang="es-ES" sz="2800" b="1" i="1" dirty="0" smtClean="0">
                <a:solidFill>
                  <a:srgbClr val="0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i="1" dirty="0" err="1" smtClean="0">
                <a:solidFill>
                  <a:srgbClr val="0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votre</a:t>
            </a:r>
            <a:r>
              <a:rPr lang="es-ES" sz="2800" b="1" i="1" dirty="0" smtClean="0">
                <a:solidFill>
                  <a:srgbClr val="0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i="1" dirty="0" err="1" smtClean="0">
                <a:solidFill>
                  <a:srgbClr val="0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</a:t>
            </a:r>
            <a:endParaRPr lang="es-ES" sz="2800" b="1" i="1" dirty="0">
              <a:solidFill>
                <a:srgbClr val="0404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157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670</Words>
  <Application>Microsoft Office PowerPoint</Application>
  <PresentationFormat>Presentación en pantalla (4:3)</PresentationFormat>
  <Paragraphs>102</Paragraphs>
  <Slides>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Tema de Office</vt:lpstr>
      <vt:lpstr>1_Tema de Office</vt:lpstr>
      <vt:lpstr>2_Tema de Office</vt:lpstr>
      <vt:lpstr>3_Tema de Office</vt:lpstr>
      <vt:lpstr>4_Tema de Office</vt:lpstr>
      <vt:lpstr>5_Tema de Office</vt:lpstr>
      <vt:lpstr>7_Tema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MACBIOBLUE Mac/1.1.b/086  Proyecto demostrativo y de transferencia tecnológica para ayudar a las empresas a desarrollar nuevos productos y procesos en el ámbito de la Biotecnología Azul de la Macaronesia.</dc:title>
  <dc:creator>Eduardo Portillo Hahnafeld</dc:creator>
  <cp:lastModifiedBy>José Avello Orellana</cp:lastModifiedBy>
  <cp:revision>55</cp:revision>
  <dcterms:created xsi:type="dcterms:W3CDTF">2017-02-14T10:27:29Z</dcterms:created>
  <dcterms:modified xsi:type="dcterms:W3CDTF">2017-02-22T16:27:41Z</dcterms:modified>
</cp:coreProperties>
</file>