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284" r:id="rId3"/>
    <p:sldId id="283" r:id="rId4"/>
    <p:sldId id="273" r:id="rId5"/>
    <p:sldId id="274" r:id="rId6"/>
    <p:sldId id="276" r:id="rId7"/>
    <p:sldId id="277" r:id="rId8"/>
    <p:sldId id="280" r:id="rId9"/>
  </p:sldIdLst>
  <p:sldSz cx="9144000" cy="6858000" type="screen4x3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66FFCC"/>
    <a:srgbClr val="FF9933"/>
    <a:srgbClr val="FFCC66"/>
    <a:srgbClr val="FFFF99"/>
    <a:srgbClr val="009999"/>
    <a:srgbClr val="0000FF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2910" autoAdjust="0"/>
  </p:normalViewPr>
  <p:slideViewPr>
    <p:cSldViewPr>
      <p:cViewPr varScale="1">
        <p:scale>
          <a:sx n="82" d="100"/>
          <a:sy n="8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4EF24-30D8-4948-8E6E-6EC10B52E6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801E4CC-7004-49B5-B531-59E9607F115A}">
      <dgm:prSet custT="1"/>
      <dgm:spPr/>
      <dgm:t>
        <a:bodyPr/>
        <a:lstStyle/>
        <a:p>
          <a:pPr algn="ctr" rtl="0"/>
          <a:r>
            <a:rPr lang="es-ES" sz="2400" dirty="0" smtClean="0"/>
            <a:t>ENSAYO DE ENDULZADO DE ALGAS</a:t>
          </a:r>
          <a:endParaRPr lang="es-ES" sz="2400" dirty="0"/>
        </a:p>
      </dgm:t>
    </dgm:pt>
    <dgm:pt modelId="{63B8352B-7DA5-47E6-8B13-8BF12A2BEFC6}" type="parTrans" cxnId="{09DC1DC6-BCFF-47FD-98A7-B37B720B925C}">
      <dgm:prSet/>
      <dgm:spPr/>
      <dgm:t>
        <a:bodyPr/>
        <a:lstStyle/>
        <a:p>
          <a:pPr algn="ctr"/>
          <a:endParaRPr lang="es-ES" sz="2400"/>
        </a:p>
      </dgm:t>
    </dgm:pt>
    <dgm:pt modelId="{0F8B00FE-7EE0-44C9-A693-B8812A3C56B4}" type="sibTrans" cxnId="{09DC1DC6-BCFF-47FD-98A7-B37B720B925C}">
      <dgm:prSet/>
      <dgm:spPr/>
      <dgm:t>
        <a:bodyPr/>
        <a:lstStyle/>
        <a:p>
          <a:pPr algn="ctr"/>
          <a:endParaRPr lang="es-ES" sz="2400"/>
        </a:p>
      </dgm:t>
    </dgm:pt>
    <dgm:pt modelId="{15B3468E-948B-488D-833C-DDA053FBAE0D}">
      <dgm:prSet custT="1"/>
      <dgm:spPr/>
      <dgm:t>
        <a:bodyPr/>
        <a:lstStyle/>
        <a:p>
          <a:pPr algn="ctr" rtl="0"/>
          <a:r>
            <a:rPr lang="es-ES" sz="2400" dirty="0" smtClean="0"/>
            <a:t>PREPARACIÓN DE EXTRACTOS</a:t>
          </a:r>
          <a:endParaRPr lang="es-ES" sz="2400" dirty="0"/>
        </a:p>
      </dgm:t>
    </dgm:pt>
    <dgm:pt modelId="{97FA21E5-15BC-4F82-8983-7A8C5643CA01}" type="parTrans" cxnId="{4E8E0D25-1409-428B-BF77-D3B39401CD28}">
      <dgm:prSet/>
      <dgm:spPr/>
      <dgm:t>
        <a:bodyPr/>
        <a:lstStyle/>
        <a:p>
          <a:pPr algn="ctr"/>
          <a:endParaRPr lang="es-ES" sz="2400"/>
        </a:p>
      </dgm:t>
    </dgm:pt>
    <dgm:pt modelId="{3F375661-3589-4954-888A-776F4564F473}" type="sibTrans" cxnId="{4E8E0D25-1409-428B-BF77-D3B39401CD28}">
      <dgm:prSet/>
      <dgm:spPr/>
      <dgm:t>
        <a:bodyPr/>
        <a:lstStyle/>
        <a:p>
          <a:pPr algn="ctr"/>
          <a:endParaRPr lang="es-ES" sz="2400"/>
        </a:p>
      </dgm:t>
    </dgm:pt>
    <dgm:pt modelId="{CB50D116-5A42-4778-9754-13B02AFD85BA}">
      <dgm:prSet custT="1"/>
      <dgm:spPr/>
      <dgm:t>
        <a:bodyPr/>
        <a:lstStyle/>
        <a:p>
          <a:pPr algn="ctr" rtl="0"/>
          <a:r>
            <a:rPr lang="es-ES" sz="2400" dirty="0" smtClean="0"/>
            <a:t>ENSAYOS EN CULTIVO EN MÓDULOS EXPERIMENTALES</a:t>
          </a:r>
          <a:endParaRPr lang="es-ES" sz="2400" dirty="0"/>
        </a:p>
      </dgm:t>
    </dgm:pt>
    <dgm:pt modelId="{3AE87CA0-3DB3-4CF3-8E80-89114980F199}" type="parTrans" cxnId="{841FB10A-7586-4756-863C-B250DA5A3A49}">
      <dgm:prSet/>
      <dgm:spPr/>
      <dgm:t>
        <a:bodyPr/>
        <a:lstStyle/>
        <a:p>
          <a:pPr algn="ctr"/>
          <a:endParaRPr lang="es-ES" sz="2400"/>
        </a:p>
      </dgm:t>
    </dgm:pt>
    <dgm:pt modelId="{1960B398-8171-4CDD-BCFC-97FE58FEDD9D}" type="sibTrans" cxnId="{841FB10A-7586-4756-863C-B250DA5A3A49}">
      <dgm:prSet/>
      <dgm:spPr/>
      <dgm:t>
        <a:bodyPr/>
        <a:lstStyle/>
        <a:p>
          <a:pPr algn="ctr"/>
          <a:endParaRPr lang="es-ES" sz="2400"/>
        </a:p>
      </dgm:t>
    </dgm:pt>
    <dgm:pt modelId="{E76CD0B3-157A-4DD2-AD81-2CE7C409CBD7}">
      <dgm:prSet custT="1"/>
      <dgm:spPr/>
      <dgm:t>
        <a:bodyPr/>
        <a:lstStyle/>
        <a:p>
          <a:pPr algn="ctr" rtl="0"/>
          <a:r>
            <a:rPr lang="es-ES" sz="1600" dirty="0" smtClean="0"/>
            <a:t>EXTRACTOS LÍQUIDO</a:t>
          </a:r>
          <a:endParaRPr lang="es-ES" sz="1600" dirty="0"/>
        </a:p>
      </dgm:t>
    </dgm:pt>
    <dgm:pt modelId="{976029F9-9314-4028-933D-5CA0942D558E}" type="parTrans" cxnId="{939E5EED-1B8E-4D79-9602-2D8043B27534}">
      <dgm:prSet/>
      <dgm:spPr/>
      <dgm:t>
        <a:bodyPr/>
        <a:lstStyle/>
        <a:p>
          <a:pPr algn="ctr"/>
          <a:endParaRPr lang="es-ES" sz="2400"/>
        </a:p>
      </dgm:t>
    </dgm:pt>
    <dgm:pt modelId="{A0221D82-AF37-4A4E-B0CF-AA8B64982306}" type="sibTrans" cxnId="{939E5EED-1B8E-4D79-9602-2D8043B27534}">
      <dgm:prSet/>
      <dgm:spPr/>
      <dgm:t>
        <a:bodyPr/>
        <a:lstStyle/>
        <a:p>
          <a:pPr algn="ctr"/>
          <a:endParaRPr lang="es-ES" sz="2400"/>
        </a:p>
      </dgm:t>
    </dgm:pt>
    <dgm:pt modelId="{F2C242F4-848B-4ED7-91FE-8826012AC439}">
      <dgm:prSet custT="1"/>
      <dgm:spPr/>
      <dgm:t>
        <a:bodyPr/>
        <a:lstStyle/>
        <a:p>
          <a:pPr algn="ctr" rtl="0"/>
          <a:r>
            <a:rPr lang="es-ES" sz="1600" dirty="0" smtClean="0"/>
            <a:t>PRODUCTO SÓLIDO </a:t>
          </a:r>
          <a:endParaRPr lang="es-ES" sz="1600" dirty="0"/>
        </a:p>
      </dgm:t>
    </dgm:pt>
    <dgm:pt modelId="{4F79721D-A717-493D-A9AA-257905F00765}" type="parTrans" cxnId="{4AB13E5D-0631-4560-A3AE-251E7888A39B}">
      <dgm:prSet/>
      <dgm:spPr/>
      <dgm:t>
        <a:bodyPr/>
        <a:lstStyle/>
        <a:p>
          <a:pPr algn="ctr"/>
          <a:endParaRPr lang="es-ES" sz="2400"/>
        </a:p>
      </dgm:t>
    </dgm:pt>
    <dgm:pt modelId="{DAB60117-727B-4A30-9408-101E23BF26AB}" type="sibTrans" cxnId="{4AB13E5D-0631-4560-A3AE-251E7888A39B}">
      <dgm:prSet/>
      <dgm:spPr/>
      <dgm:t>
        <a:bodyPr/>
        <a:lstStyle/>
        <a:p>
          <a:pPr algn="ctr"/>
          <a:endParaRPr lang="es-ES" sz="2400"/>
        </a:p>
      </dgm:t>
    </dgm:pt>
    <dgm:pt modelId="{15CC17B1-C312-499D-9E6E-E53033C431A5}">
      <dgm:prSet custT="1"/>
      <dgm:spPr/>
      <dgm:t>
        <a:bodyPr/>
        <a:lstStyle/>
        <a:p>
          <a:pPr algn="ctr" rtl="0"/>
          <a:r>
            <a:rPr lang="es-ES" sz="2400" dirty="0" smtClean="0"/>
            <a:t>ENSAYOS EN CAMPO </a:t>
          </a:r>
          <a:endParaRPr lang="es-ES" sz="2400" dirty="0"/>
        </a:p>
      </dgm:t>
    </dgm:pt>
    <dgm:pt modelId="{11A6EC17-C6BF-4F68-A7F7-817D1FE20094}" type="parTrans" cxnId="{86F1D6C0-0E5C-4C0C-A898-2F05A49DB9B9}">
      <dgm:prSet/>
      <dgm:spPr/>
      <dgm:t>
        <a:bodyPr/>
        <a:lstStyle/>
        <a:p>
          <a:pPr algn="ctr"/>
          <a:endParaRPr lang="es-ES" sz="2400"/>
        </a:p>
      </dgm:t>
    </dgm:pt>
    <dgm:pt modelId="{DF59C76B-49AD-4960-9073-4ABA15051D31}" type="sibTrans" cxnId="{86F1D6C0-0E5C-4C0C-A898-2F05A49DB9B9}">
      <dgm:prSet/>
      <dgm:spPr/>
      <dgm:t>
        <a:bodyPr/>
        <a:lstStyle/>
        <a:p>
          <a:pPr algn="ctr"/>
          <a:endParaRPr lang="es-ES" sz="2400"/>
        </a:p>
      </dgm:t>
    </dgm:pt>
    <dgm:pt modelId="{6A2BE4F0-27FC-433B-AE1C-959CCB4AFF1B}" type="pres">
      <dgm:prSet presAssocID="{9454EF24-30D8-4948-8E6E-6EC10B52E6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5E2720-76BB-4145-8281-C033695E8A59}" type="pres">
      <dgm:prSet presAssocID="{5801E4CC-7004-49B5-B531-59E9607F11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B6C972-9553-4ED3-95A4-B78B4CB1FE43}" type="pres">
      <dgm:prSet presAssocID="{0F8B00FE-7EE0-44C9-A693-B8812A3C56B4}" presName="spacer" presStyleCnt="0"/>
      <dgm:spPr/>
    </dgm:pt>
    <dgm:pt modelId="{BDA2F61F-4B79-41FE-ADF7-EFB78B61EF24}" type="pres">
      <dgm:prSet presAssocID="{15B3468E-948B-488D-833C-DDA053FBAE0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6A2646-6D6E-4571-8C45-BE4B5AA87535}" type="pres">
      <dgm:prSet presAssocID="{3F375661-3589-4954-888A-776F4564F473}" presName="spacer" presStyleCnt="0"/>
      <dgm:spPr/>
    </dgm:pt>
    <dgm:pt modelId="{52009BBA-A156-4BFF-AC3F-D912125D9DB2}" type="pres">
      <dgm:prSet presAssocID="{CB50D116-5A42-4778-9754-13B02AFD85B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8E0B5C-2D1E-4F67-A80D-66FC57831BF3}" type="pres">
      <dgm:prSet presAssocID="{CB50D116-5A42-4778-9754-13B02AFD85B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D2CDB4-1575-4808-BE43-EF9EDDCB2475}" type="pres">
      <dgm:prSet presAssocID="{15CC17B1-C312-499D-9E6E-E53033C431A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F1D6C0-0E5C-4C0C-A898-2F05A49DB9B9}" srcId="{9454EF24-30D8-4948-8E6E-6EC10B52E618}" destId="{15CC17B1-C312-499D-9E6E-E53033C431A5}" srcOrd="3" destOrd="0" parTransId="{11A6EC17-C6BF-4F68-A7F7-817D1FE20094}" sibTransId="{DF59C76B-49AD-4960-9073-4ABA15051D31}"/>
    <dgm:cxn modelId="{84DF9EDF-9296-49DD-8ED5-E207D523665A}" type="presOf" srcId="{15B3468E-948B-488D-833C-DDA053FBAE0D}" destId="{BDA2F61F-4B79-41FE-ADF7-EFB78B61EF24}" srcOrd="0" destOrd="0" presId="urn:microsoft.com/office/officeart/2005/8/layout/vList2"/>
    <dgm:cxn modelId="{09DC1DC6-BCFF-47FD-98A7-B37B720B925C}" srcId="{9454EF24-30D8-4948-8E6E-6EC10B52E618}" destId="{5801E4CC-7004-49B5-B531-59E9607F115A}" srcOrd="0" destOrd="0" parTransId="{63B8352B-7DA5-47E6-8B13-8BF12A2BEFC6}" sibTransId="{0F8B00FE-7EE0-44C9-A693-B8812A3C56B4}"/>
    <dgm:cxn modelId="{AECFE582-551B-4D70-B234-A463592AB9DF}" type="presOf" srcId="{15CC17B1-C312-499D-9E6E-E53033C431A5}" destId="{AAD2CDB4-1575-4808-BE43-EF9EDDCB2475}" srcOrd="0" destOrd="0" presId="urn:microsoft.com/office/officeart/2005/8/layout/vList2"/>
    <dgm:cxn modelId="{841FB10A-7586-4756-863C-B250DA5A3A49}" srcId="{9454EF24-30D8-4948-8E6E-6EC10B52E618}" destId="{CB50D116-5A42-4778-9754-13B02AFD85BA}" srcOrd="2" destOrd="0" parTransId="{3AE87CA0-3DB3-4CF3-8E80-89114980F199}" sibTransId="{1960B398-8171-4CDD-BCFC-97FE58FEDD9D}"/>
    <dgm:cxn modelId="{5BCDAE8F-71B7-43C3-9969-50ED5CEEC2DA}" type="presOf" srcId="{E76CD0B3-157A-4DD2-AD81-2CE7C409CBD7}" destId="{5B8E0B5C-2D1E-4F67-A80D-66FC57831BF3}" srcOrd="0" destOrd="0" presId="urn:microsoft.com/office/officeart/2005/8/layout/vList2"/>
    <dgm:cxn modelId="{939E5EED-1B8E-4D79-9602-2D8043B27534}" srcId="{CB50D116-5A42-4778-9754-13B02AFD85BA}" destId="{E76CD0B3-157A-4DD2-AD81-2CE7C409CBD7}" srcOrd="0" destOrd="0" parTransId="{976029F9-9314-4028-933D-5CA0942D558E}" sibTransId="{A0221D82-AF37-4A4E-B0CF-AA8B64982306}"/>
    <dgm:cxn modelId="{4C013D95-35A9-45B4-8B30-969DA5A22F76}" type="presOf" srcId="{9454EF24-30D8-4948-8E6E-6EC10B52E618}" destId="{6A2BE4F0-27FC-433B-AE1C-959CCB4AFF1B}" srcOrd="0" destOrd="0" presId="urn:microsoft.com/office/officeart/2005/8/layout/vList2"/>
    <dgm:cxn modelId="{7E91816F-0EE5-42E0-84C9-6993CD07C0DF}" type="presOf" srcId="{5801E4CC-7004-49B5-B531-59E9607F115A}" destId="{DF5E2720-76BB-4145-8281-C033695E8A59}" srcOrd="0" destOrd="0" presId="urn:microsoft.com/office/officeart/2005/8/layout/vList2"/>
    <dgm:cxn modelId="{6E7D68C1-B997-4E08-95BB-182BF609E271}" type="presOf" srcId="{CB50D116-5A42-4778-9754-13B02AFD85BA}" destId="{52009BBA-A156-4BFF-AC3F-D912125D9DB2}" srcOrd="0" destOrd="0" presId="urn:microsoft.com/office/officeart/2005/8/layout/vList2"/>
    <dgm:cxn modelId="{76A29D2B-6BB3-4ADF-85AC-C7A94B4DCD21}" type="presOf" srcId="{F2C242F4-848B-4ED7-91FE-8826012AC439}" destId="{5B8E0B5C-2D1E-4F67-A80D-66FC57831BF3}" srcOrd="0" destOrd="1" presId="urn:microsoft.com/office/officeart/2005/8/layout/vList2"/>
    <dgm:cxn modelId="{4E8E0D25-1409-428B-BF77-D3B39401CD28}" srcId="{9454EF24-30D8-4948-8E6E-6EC10B52E618}" destId="{15B3468E-948B-488D-833C-DDA053FBAE0D}" srcOrd="1" destOrd="0" parTransId="{97FA21E5-15BC-4F82-8983-7A8C5643CA01}" sibTransId="{3F375661-3589-4954-888A-776F4564F473}"/>
    <dgm:cxn modelId="{4AB13E5D-0631-4560-A3AE-251E7888A39B}" srcId="{CB50D116-5A42-4778-9754-13B02AFD85BA}" destId="{F2C242F4-848B-4ED7-91FE-8826012AC439}" srcOrd="1" destOrd="0" parTransId="{4F79721D-A717-493D-A9AA-257905F00765}" sibTransId="{DAB60117-727B-4A30-9408-101E23BF26AB}"/>
    <dgm:cxn modelId="{EAC80BBB-A3AA-4A35-A193-F416304B845F}" type="presParOf" srcId="{6A2BE4F0-27FC-433B-AE1C-959CCB4AFF1B}" destId="{DF5E2720-76BB-4145-8281-C033695E8A59}" srcOrd="0" destOrd="0" presId="urn:microsoft.com/office/officeart/2005/8/layout/vList2"/>
    <dgm:cxn modelId="{99FCA112-BE6F-4048-B580-1BC0E7DC1B04}" type="presParOf" srcId="{6A2BE4F0-27FC-433B-AE1C-959CCB4AFF1B}" destId="{ABB6C972-9553-4ED3-95A4-B78B4CB1FE43}" srcOrd="1" destOrd="0" presId="urn:microsoft.com/office/officeart/2005/8/layout/vList2"/>
    <dgm:cxn modelId="{B9FD0FB6-7682-48AD-9CCB-A3CBAC507D99}" type="presParOf" srcId="{6A2BE4F0-27FC-433B-AE1C-959CCB4AFF1B}" destId="{BDA2F61F-4B79-41FE-ADF7-EFB78B61EF24}" srcOrd="2" destOrd="0" presId="urn:microsoft.com/office/officeart/2005/8/layout/vList2"/>
    <dgm:cxn modelId="{4D5F26E8-2395-4D4D-806A-AA7C3EBF3190}" type="presParOf" srcId="{6A2BE4F0-27FC-433B-AE1C-959CCB4AFF1B}" destId="{E96A2646-6D6E-4571-8C45-BE4B5AA87535}" srcOrd="3" destOrd="0" presId="urn:microsoft.com/office/officeart/2005/8/layout/vList2"/>
    <dgm:cxn modelId="{8C0C7902-C980-48AF-9E1C-27A0659FA7C0}" type="presParOf" srcId="{6A2BE4F0-27FC-433B-AE1C-959CCB4AFF1B}" destId="{52009BBA-A156-4BFF-AC3F-D912125D9DB2}" srcOrd="4" destOrd="0" presId="urn:microsoft.com/office/officeart/2005/8/layout/vList2"/>
    <dgm:cxn modelId="{7363AEE4-312D-4735-A221-531404E6459D}" type="presParOf" srcId="{6A2BE4F0-27FC-433B-AE1C-959CCB4AFF1B}" destId="{5B8E0B5C-2D1E-4F67-A80D-66FC57831BF3}" srcOrd="5" destOrd="0" presId="urn:microsoft.com/office/officeart/2005/8/layout/vList2"/>
    <dgm:cxn modelId="{7C027C25-D478-4F67-9813-3F4561BA2D1F}" type="presParOf" srcId="{6A2BE4F0-27FC-433B-AE1C-959CCB4AFF1B}" destId="{AAD2CDB4-1575-4808-BE43-EF9EDDCB247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9DB60-51D5-4220-9AB2-B30E5405945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</dgm:pt>
    <dgm:pt modelId="{673819BC-3E4B-4616-8727-7EDE1053A75E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dirty="0" smtClean="0"/>
            <a:t>- Mezcla de diferentes arribazones</a:t>
          </a:r>
          <a:br>
            <a:rPr lang="es-ES" dirty="0" smtClean="0"/>
          </a:br>
          <a:r>
            <a:rPr lang="es-ES" dirty="0" smtClean="0"/>
            <a:t> (distintas proporciones de especies de algas).</a:t>
          </a:r>
        </a:p>
      </dgm:t>
    </dgm:pt>
    <dgm:pt modelId="{46C968D5-E917-4B7E-B099-C87084C8EDFC}" type="parTrans" cxnId="{FB8018C1-A31D-4885-8B16-08CE3EAC75D3}">
      <dgm:prSet/>
      <dgm:spPr/>
      <dgm:t>
        <a:bodyPr/>
        <a:lstStyle/>
        <a:p>
          <a:endParaRPr lang="es-ES"/>
        </a:p>
      </dgm:t>
    </dgm:pt>
    <dgm:pt modelId="{53ABBADA-AFB2-43D8-9A06-3101BDEF5B81}" type="sibTrans" cxnId="{FB8018C1-A31D-4885-8B16-08CE3EAC75D3}">
      <dgm:prSet/>
      <dgm:spPr/>
      <dgm:t>
        <a:bodyPr/>
        <a:lstStyle/>
        <a:p>
          <a:endParaRPr lang="es-ES"/>
        </a:p>
      </dgm:t>
    </dgm:pt>
    <dgm:pt modelId="{A8C0156B-6272-4C45-97E2-05D17B0286E3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dirty="0" smtClean="0"/>
            <a:t>-Parte no aprovechada del alga de la que se extrae la </a:t>
          </a:r>
          <a:r>
            <a:rPr lang="es-ES" dirty="0" err="1" smtClean="0"/>
            <a:t>fucoxantina</a:t>
          </a:r>
          <a:endParaRPr lang="es-ES" dirty="0"/>
        </a:p>
      </dgm:t>
    </dgm:pt>
    <dgm:pt modelId="{C2A817A9-467A-4AB9-B9D3-1C6921C67E7F}" type="parTrans" cxnId="{34473A9A-150C-4D70-8248-DB3D029D7D19}">
      <dgm:prSet/>
      <dgm:spPr/>
      <dgm:t>
        <a:bodyPr/>
        <a:lstStyle/>
        <a:p>
          <a:endParaRPr lang="es-ES"/>
        </a:p>
      </dgm:t>
    </dgm:pt>
    <dgm:pt modelId="{339EE96F-5DCF-49FC-87FA-FDA2C3321029}" type="sibTrans" cxnId="{34473A9A-150C-4D70-8248-DB3D029D7D19}">
      <dgm:prSet/>
      <dgm:spPr/>
      <dgm:t>
        <a:bodyPr/>
        <a:lstStyle/>
        <a:p>
          <a:endParaRPr lang="es-ES"/>
        </a:p>
      </dgm:t>
    </dgm:pt>
    <dgm:pt modelId="{E77839F9-59E3-4E6F-956E-9363B847C727}" type="pres">
      <dgm:prSet presAssocID="{8419DB60-51D5-4220-9AB2-B30E540594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E13069-BE68-4521-BC04-ED9C4B9232B5}" type="pres">
      <dgm:prSet presAssocID="{673819BC-3E4B-4616-8727-7EDE1053A75E}" presName="vertOne" presStyleCnt="0"/>
      <dgm:spPr/>
    </dgm:pt>
    <dgm:pt modelId="{56F60444-15CC-45BF-8D97-AB9C2BE00FF0}" type="pres">
      <dgm:prSet presAssocID="{673819BC-3E4B-4616-8727-7EDE1053A75E}" presName="txOne" presStyleLbl="node0" presStyleIdx="0" presStyleCnt="2" custScaleX="138185" custLinFactNeighborX="-75" custLinFactNeighborY="16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78315-09C9-4D70-9F55-1F0C04AB9586}" type="pres">
      <dgm:prSet presAssocID="{673819BC-3E4B-4616-8727-7EDE1053A75E}" presName="horzOne" presStyleCnt="0"/>
      <dgm:spPr/>
    </dgm:pt>
    <dgm:pt modelId="{5F9C0560-3223-48F1-80C8-DCD3D69476E9}" type="pres">
      <dgm:prSet presAssocID="{53ABBADA-AFB2-43D8-9A06-3101BDEF5B81}" presName="sibSpaceOne" presStyleCnt="0"/>
      <dgm:spPr/>
    </dgm:pt>
    <dgm:pt modelId="{C3590AFC-EBE7-40C3-9E11-07A466D23392}" type="pres">
      <dgm:prSet presAssocID="{A8C0156B-6272-4C45-97E2-05D17B0286E3}" presName="vertOne" presStyleCnt="0"/>
      <dgm:spPr/>
    </dgm:pt>
    <dgm:pt modelId="{A0A16622-12C0-44F4-931C-7F60A8CA22A4}" type="pres">
      <dgm:prSet presAssocID="{A8C0156B-6272-4C45-97E2-05D17B0286E3}" presName="txOne" presStyleLbl="node0" presStyleIdx="1" presStyleCnt="2" custScaleX="119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24F498-91FA-4A36-87DC-A193E16838E6}" type="pres">
      <dgm:prSet presAssocID="{A8C0156B-6272-4C45-97E2-05D17B0286E3}" presName="horzOne" presStyleCnt="0"/>
      <dgm:spPr/>
    </dgm:pt>
  </dgm:ptLst>
  <dgm:cxnLst>
    <dgm:cxn modelId="{446CB680-E42F-4069-B2B0-7002C84AF3DC}" type="presOf" srcId="{8419DB60-51D5-4220-9AB2-B30E54059450}" destId="{E77839F9-59E3-4E6F-956E-9363B847C727}" srcOrd="0" destOrd="0" presId="urn:microsoft.com/office/officeart/2005/8/layout/hierarchy4"/>
    <dgm:cxn modelId="{C592DB77-B98B-4C3D-931C-0C156DDEBF7B}" type="presOf" srcId="{A8C0156B-6272-4C45-97E2-05D17B0286E3}" destId="{A0A16622-12C0-44F4-931C-7F60A8CA22A4}" srcOrd="0" destOrd="0" presId="urn:microsoft.com/office/officeart/2005/8/layout/hierarchy4"/>
    <dgm:cxn modelId="{1CC07499-408B-4322-93F3-67FB9F9183CA}" type="presOf" srcId="{673819BC-3E4B-4616-8727-7EDE1053A75E}" destId="{56F60444-15CC-45BF-8D97-AB9C2BE00FF0}" srcOrd="0" destOrd="0" presId="urn:microsoft.com/office/officeart/2005/8/layout/hierarchy4"/>
    <dgm:cxn modelId="{34473A9A-150C-4D70-8248-DB3D029D7D19}" srcId="{8419DB60-51D5-4220-9AB2-B30E54059450}" destId="{A8C0156B-6272-4C45-97E2-05D17B0286E3}" srcOrd="1" destOrd="0" parTransId="{C2A817A9-467A-4AB9-B9D3-1C6921C67E7F}" sibTransId="{339EE96F-5DCF-49FC-87FA-FDA2C3321029}"/>
    <dgm:cxn modelId="{FB8018C1-A31D-4885-8B16-08CE3EAC75D3}" srcId="{8419DB60-51D5-4220-9AB2-B30E54059450}" destId="{673819BC-3E4B-4616-8727-7EDE1053A75E}" srcOrd="0" destOrd="0" parTransId="{46C968D5-E917-4B7E-B099-C87084C8EDFC}" sibTransId="{53ABBADA-AFB2-43D8-9A06-3101BDEF5B81}"/>
    <dgm:cxn modelId="{DBF7C645-B888-4FB6-89DD-92040E3CAAC8}" type="presParOf" srcId="{E77839F9-59E3-4E6F-956E-9363B847C727}" destId="{56E13069-BE68-4521-BC04-ED9C4B9232B5}" srcOrd="0" destOrd="0" presId="urn:microsoft.com/office/officeart/2005/8/layout/hierarchy4"/>
    <dgm:cxn modelId="{B052C5AE-A719-4090-BCAB-245095449EE6}" type="presParOf" srcId="{56E13069-BE68-4521-BC04-ED9C4B9232B5}" destId="{56F60444-15CC-45BF-8D97-AB9C2BE00FF0}" srcOrd="0" destOrd="0" presId="urn:microsoft.com/office/officeart/2005/8/layout/hierarchy4"/>
    <dgm:cxn modelId="{1FE68FAF-428E-4EA4-8B79-7315DF794BF1}" type="presParOf" srcId="{56E13069-BE68-4521-BC04-ED9C4B9232B5}" destId="{7AC78315-09C9-4D70-9F55-1F0C04AB9586}" srcOrd="1" destOrd="0" presId="urn:microsoft.com/office/officeart/2005/8/layout/hierarchy4"/>
    <dgm:cxn modelId="{2E04A612-B53C-4413-9340-F06BAB25ED5B}" type="presParOf" srcId="{E77839F9-59E3-4E6F-956E-9363B847C727}" destId="{5F9C0560-3223-48F1-80C8-DCD3D69476E9}" srcOrd="1" destOrd="0" presId="urn:microsoft.com/office/officeart/2005/8/layout/hierarchy4"/>
    <dgm:cxn modelId="{6166B09A-A958-42E3-BD1B-BFF8AF7D8324}" type="presParOf" srcId="{E77839F9-59E3-4E6F-956E-9363B847C727}" destId="{C3590AFC-EBE7-40C3-9E11-07A466D23392}" srcOrd="2" destOrd="0" presId="urn:microsoft.com/office/officeart/2005/8/layout/hierarchy4"/>
    <dgm:cxn modelId="{51C5FEA1-748E-4E1C-9653-557F5602FE83}" type="presParOf" srcId="{C3590AFC-EBE7-40C3-9E11-07A466D23392}" destId="{A0A16622-12C0-44F4-931C-7F60A8CA22A4}" srcOrd="0" destOrd="0" presId="urn:microsoft.com/office/officeart/2005/8/layout/hierarchy4"/>
    <dgm:cxn modelId="{C8F5CBDA-C2C5-4E26-94CC-B7D23D25049E}" type="presParOf" srcId="{C3590AFC-EBE7-40C3-9E11-07A466D23392}" destId="{6224F498-91FA-4A36-87DC-A193E16838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E2720-76BB-4145-8281-C033695E8A59}">
      <dsp:nvSpPr>
        <dsp:cNvPr id="0" name=""/>
        <dsp:cNvSpPr/>
      </dsp:nvSpPr>
      <dsp:spPr>
        <a:xfrm>
          <a:off x="0" y="2259"/>
          <a:ext cx="7272808" cy="578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ENSAYO DE ENDULZADO DE ALGAS</a:t>
          </a:r>
          <a:endParaRPr lang="es-ES" sz="2400" kern="1200" dirty="0"/>
        </a:p>
      </dsp:txBody>
      <dsp:txXfrm>
        <a:off x="28251" y="30510"/>
        <a:ext cx="7216306" cy="522219"/>
      </dsp:txXfrm>
    </dsp:sp>
    <dsp:sp modelId="{BDA2F61F-4B79-41FE-ADF7-EFB78B61EF24}">
      <dsp:nvSpPr>
        <dsp:cNvPr id="0" name=""/>
        <dsp:cNvSpPr/>
      </dsp:nvSpPr>
      <dsp:spPr>
        <a:xfrm>
          <a:off x="0" y="595226"/>
          <a:ext cx="7272808" cy="578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PREPARACIÓN DE EXTRACTOS</a:t>
          </a:r>
          <a:endParaRPr lang="es-ES" sz="2400" kern="1200" dirty="0"/>
        </a:p>
      </dsp:txBody>
      <dsp:txXfrm>
        <a:off x="28251" y="623477"/>
        <a:ext cx="7216306" cy="522219"/>
      </dsp:txXfrm>
    </dsp:sp>
    <dsp:sp modelId="{52009BBA-A156-4BFF-AC3F-D912125D9DB2}">
      <dsp:nvSpPr>
        <dsp:cNvPr id="0" name=""/>
        <dsp:cNvSpPr/>
      </dsp:nvSpPr>
      <dsp:spPr>
        <a:xfrm>
          <a:off x="0" y="1188193"/>
          <a:ext cx="7272808" cy="578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ENSAYOS EN CULTIVO EN MÓDULOS EXPERIMENTALES</a:t>
          </a:r>
          <a:endParaRPr lang="es-ES" sz="2400" kern="1200" dirty="0"/>
        </a:p>
      </dsp:txBody>
      <dsp:txXfrm>
        <a:off x="28251" y="1216444"/>
        <a:ext cx="7216306" cy="522219"/>
      </dsp:txXfrm>
    </dsp:sp>
    <dsp:sp modelId="{5B8E0B5C-2D1E-4F67-A80D-66FC57831BF3}">
      <dsp:nvSpPr>
        <dsp:cNvPr id="0" name=""/>
        <dsp:cNvSpPr/>
      </dsp:nvSpPr>
      <dsp:spPr>
        <a:xfrm>
          <a:off x="0" y="1766914"/>
          <a:ext cx="7272808" cy="532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12" tIns="20320" rIns="113792" bIns="20320" numCol="1" spcCol="1270" anchor="t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EXTRACTOS LÍQUIDO</a:t>
          </a:r>
          <a:endParaRPr lang="es-ES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PRODUCTO SÓLIDO </a:t>
          </a:r>
          <a:endParaRPr lang="es-ES" sz="1600" kern="1200" dirty="0"/>
        </a:p>
      </dsp:txBody>
      <dsp:txXfrm>
        <a:off x="0" y="1766914"/>
        <a:ext cx="7272808" cy="532423"/>
      </dsp:txXfrm>
    </dsp:sp>
    <dsp:sp modelId="{AAD2CDB4-1575-4808-BE43-EF9EDDCB2475}">
      <dsp:nvSpPr>
        <dsp:cNvPr id="0" name=""/>
        <dsp:cNvSpPr/>
      </dsp:nvSpPr>
      <dsp:spPr>
        <a:xfrm>
          <a:off x="0" y="2299338"/>
          <a:ext cx="7272808" cy="578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ENSAYOS EN CAMPO </a:t>
          </a:r>
          <a:endParaRPr lang="es-ES" sz="2400" kern="1200" dirty="0"/>
        </a:p>
      </dsp:txBody>
      <dsp:txXfrm>
        <a:off x="28251" y="2327589"/>
        <a:ext cx="7216306" cy="522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60444-15CC-45BF-8D97-AB9C2BE00FF0}">
      <dsp:nvSpPr>
        <dsp:cNvPr id="0" name=""/>
        <dsp:cNvSpPr/>
      </dsp:nvSpPr>
      <dsp:spPr>
        <a:xfrm>
          <a:off x="3092" y="0"/>
          <a:ext cx="4131953" cy="95188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- Mezcla de diferentes arribazones</a:t>
          </a:r>
          <a:br>
            <a:rPr lang="es-ES" sz="1800" kern="1200" dirty="0" smtClean="0"/>
          </a:br>
          <a:r>
            <a:rPr lang="es-ES" sz="1800" kern="1200" dirty="0" smtClean="0"/>
            <a:t> (distintas proporciones de especies de algas).</a:t>
          </a:r>
        </a:p>
      </dsp:txBody>
      <dsp:txXfrm>
        <a:off x="30972" y="27880"/>
        <a:ext cx="4076193" cy="896120"/>
      </dsp:txXfrm>
    </dsp:sp>
    <dsp:sp modelId="{A0A16622-12C0-44F4-931C-7F60A8CA22A4}">
      <dsp:nvSpPr>
        <dsp:cNvPr id="0" name=""/>
        <dsp:cNvSpPr/>
      </dsp:nvSpPr>
      <dsp:spPr>
        <a:xfrm>
          <a:off x="4639634" y="0"/>
          <a:ext cx="3563942" cy="95188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-Parte no aprovechada del alga de la que se extrae la </a:t>
          </a:r>
          <a:r>
            <a:rPr lang="es-ES" sz="1800" kern="1200" dirty="0" err="1" smtClean="0"/>
            <a:t>fucoxantina</a:t>
          </a:r>
          <a:endParaRPr lang="es-ES" sz="1800" kern="1200" dirty="0"/>
        </a:p>
      </dsp:txBody>
      <dsp:txXfrm>
        <a:off x="4667514" y="27880"/>
        <a:ext cx="3508182" cy="89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25CE3-526F-4F81-908A-BB3794C8AD94}" type="datetimeFigureOut">
              <a:rPr lang="es-ES" smtClean="0"/>
              <a:pPr/>
              <a:t>23/02/2017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03285-F4E9-4BF0-91D3-670F1CB46B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196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9C5A-E610-4282-AF63-6C3AA9576634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92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spcBef>
                <a:spcPts val="600"/>
              </a:spcBef>
            </a:pPr>
            <a:r>
              <a:rPr lang="es-ES" dirty="0" smtClean="0">
                <a:latin typeface="Arial Bold"/>
              </a:rPr>
              <a:t>La decisión dependerá de:</a:t>
            </a:r>
          </a:p>
          <a:p>
            <a:pPr marL="342900" indent="-342900" algn="just">
              <a:spcBef>
                <a:spcPts val="600"/>
              </a:spcBef>
            </a:pPr>
            <a:r>
              <a:rPr lang="es-ES" dirty="0" smtClean="0">
                <a:latin typeface="Arial Bold"/>
              </a:rPr>
              <a:t>-Según la información previa de los compuestos </a:t>
            </a:r>
            <a:r>
              <a:rPr lang="es-ES" dirty="0" err="1" smtClean="0">
                <a:latin typeface="Arial Bold"/>
              </a:rPr>
              <a:t>bioactivos</a:t>
            </a:r>
            <a:r>
              <a:rPr lang="es-ES" dirty="0" smtClean="0">
                <a:latin typeface="Arial Bold"/>
              </a:rPr>
              <a:t> de alguna especie presente.</a:t>
            </a:r>
          </a:p>
          <a:p>
            <a:pPr marL="342900" indent="-342900" algn="just">
              <a:spcBef>
                <a:spcPts val="600"/>
              </a:spcBef>
            </a:pPr>
            <a:r>
              <a:rPr lang="es-ES" dirty="0" smtClean="0">
                <a:latin typeface="Arial Bold"/>
              </a:rPr>
              <a:t>-Según</a:t>
            </a:r>
            <a:r>
              <a:rPr lang="es-ES" baseline="0" dirty="0" smtClean="0">
                <a:latin typeface="Arial Bold"/>
              </a:rPr>
              <a:t> lo que venga en los arribazones</a:t>
            </a:r>
            <a:endParaRPr lang="es-ES" dirty="0" smtClean="0">
              <a:latin typeface="Arial Bold"/>
            </a:endParaRPr>
          </a:p>
          <a:p>
            <a:pPr marL="342900" indent="-342900" algn="just">
              <a:spcBef>
                <a:spcPts val="600"/>
              </a:spcBef>
            </a:pPr>
            <a:endParaRPr lang="es-ES" dirty="0" smtClean="0">
              <a:latin typeface="Arial Bold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3285-F4E9-4BF0-91D3-670F1CB46BAC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213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562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922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07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30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23/02/2017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68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23/02/2017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581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23/02/2017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530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23/02/2017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62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23/02/2017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03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A4EC-0408-475D-A4B5-60DA0F8E959C}" type="datetimeFigureOut">
              <a:rPr lang="es-ES" smtClean="0"/>
              <a:pPr/>
              <a:t>23/02/2017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178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A4EC-0408-475D-A4B5-60DA0F8E959C}" type="datetimeFigureOut">
              <a:rPr lang="es-ES" smtClean="0"/>
              <a:pPr/>
              <a:t>23/02/2017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DB75-2B97-4BB3-A0DB-B52FF36EF83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16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29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248898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es-E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08439" y="3099873"/>
            <a:ext cx="697626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292080" y="5318726"/>
            <a:ext cx="3888432" cy="4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Gran Canaria, 23 de febrero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 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2017</a:t>
            </a:r>
            <a: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es-E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1667560"/>
            <a:ext cx="17235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 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71800" y="4008546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154" y="3100318"/>
            <a:ext cx="7310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Proyecto demostrativo y de transferencia tecnológica para ayudar a las empresas a desarrollar nuevos productos y procesos en el ámbito de la Biotecnología Azul de la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Macaronesia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CuadroTexto 7"/>
          <p:cNvSpPr txBox="1">
            <a:spLocks noChangeArrowheads="1"/>
          </p:cNvSpPr>
          <p:nvPr/>
        </p:nvSpPr>
        <p:spPr bwMode="auto">
          <a:xfrm>
            <a:off x="135326" y="5517232"/>
            <a:ext cx="4273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ES" sz="1000" dirty="0" smtClean="0">
                <a:solidFill>
                  <a:srgbClr val="0070C0"/>
                </a:solidFill>
                <a:latin typeface="+mn-lt"/>
              </a:rPr>
              <a:t>Entidades participantes beneficiarias y  de Terceros Países:</a:t>
            </a:r>
            <a:endParaRPr lang="es-ES_tradnl" altLang="es-ES" sz="1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" name="CuadroTexto 7"/>
          <p:cNvSpPr txBox="1">
            <a:spLocks noChangeArrowheads="1"/>
          </p:cNvSpPr>
          <p:nvPr/>
        </p:nvSpPr>
        <p:spPr bwMode="auto">
          <a:xfrm>
            <a:off x="107504" y="6093296"/>
            <a:ext cx="2293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ES" sz="1000" dirty="0">
                <a:solidFill>
                  <a:srgbClr val="0070C0"/>
                </a:solidFill>
                <a:latin typeface="+mn-lt"/>
              </a:rPr>
              <a:t>P</a:t>
            </a:r>
            <a:r>
              <a:rPr lang="es-ES_tradnl" altLang="es-ES" sz="1000" dirty="0" smtClean="0">
                <a:solidFill>
                  <a:srgbClr val="0070C0"/>
                </a:solidFill>
                <a:latin typeface="+mn-lt"/>
              </a:rPr>
              <a:t>articipantes asociados:</a:t>
            </a:r>
            <a:endParaRPr lang="es-ES_tradnl" altLang="es-ES" sz="1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4" name="73 Imagen" descr="C:\Users\eportillo\AppData\Local\Microsoft\Windows\Temporary Internet Files\Content.Word\ProyectosMAC-MACBIOBLUE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9" y="360171"/>
            <a:ext cx="2009653" cy="6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74 CuadroTexto"/>
          <p:cNvSpPr txBox="1"/>
          <p:nvPr/>
        </p:nvSpPr>
        <p:spPr>
          <a:xfrm>
            <a:off x="188606" y="2484123"/>
            <a:ext cx="7310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Entidad: INSTITUTO CANARIO DE INVESTIGACIONES AGRARIAS (ICIA)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891" y="4931876"/>
            <a:ext cx="161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MAC/1.1b/086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3" name="36 Grupo"/>
          <p:cNvGrpSpPr/>
          <p:nvPr/>
        </p:nvGrpSpPr>
        <p:grpSpPr>
          <a:xfrm>
            <a:off x="7366" y="6287270"/>
            <a:ext cx="9101138" cy="547325"/>
            <a:chOff x="0" y="-23591"/>
            <a:chExt cx="9601200" cy="585566"/>
          </a:xfrm>
        </p:grpSpPr>
        <p:pic>
          <p:nvPicPr>
            <p:cNvPr id="4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"/>
              <a:ext cx="54292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" y="133350"/>
              <a:ext cx="7905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8100"/>
              <a:ext cx="54292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609" y="142875"/>
              <a:ext cx="5429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560" y="180975"/>
              <a:ext cx="7905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533" y="228600"/>
              <a:ext cx="790575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980" y="186181"/>
              <a:ext cx="7905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gráficos4"/>
            <p:cNvPicPr>
              <a:picLocks noChangeAspect="1"/>
            </p:cNvPicPr>
            <p:nvPr/>
          </p:nvPicPr>
          <p:blipFill>
            <a:blip r:embed="rId12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253945" y="109759"/>
              <a:ext cx="685800" cy="352426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82" name="Picture 21" descr="COAG Canarias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075" y="142875"/>
              <a:ext cx="790575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3" descr="logoubq_1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8313" y="-23591"/>
              <a:ext cx="466725" cy="46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5" descr="logo BRC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625" y="219075"/>
              <a:ext cx="790575" cy="219075"/>
            </a:xfrm>
            <a:prstGeom prst="rect">
              <a:avLst/>
            </a:prstGeom>
            <a:noFill/>
            <a:extLst/>
          </p:spPr>
        </p:pic>
      </p:grpSp>
      <p:pic>
        <p:nvPicPr>
          <p:cNvPr id="87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28" y="5823267"/>
            <a:ext cx="534206" cy="25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" name="47 Grupo"/>
          <p:cNvGrpSpPr>
            <a:grpSpLocks noChangeAspect="1"/>
          </p:cNvGrpSpPr>
          <p:nvPr/>
        </p:nvGrpSpPr>
        <p:grpSpPr>
          <a:xfrm>
            <a:off x="251520" y="5589240"/>
            <a:ext cx="6334146" cy="629921"/>
            <a:chOff x="0" y="0"/>
            <a:chExt cx="7203107" cy="716327"/>
          </a:xfrm>
        </p:grpSpPr>
        <p:pic>
          <p:nvPicPr>
            <p:cNvPr id="91" name="Picture 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97" y="257409"/>
              <a:ext cx="1080000" cy="20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994" y="235841"/>
              <a:ext cx="1080000" cy="244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23615"/>
              <a:ext cx="1080000" cy="269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914" y="0"/>
              <a:ext cx="540000" cy="716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10" y="143269"/>
              <a:ext cx="662697" cy="42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491" y="98915"/>
              <a:ext cx="1027233" cy="518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9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221" y="87510"/>
              <a:ext cx="468000" cy="541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1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718" y="88163"/>
              <a:ext cx="51969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0" name="Picture 1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510" y="5780993"/>
            <a:ext cx="407014" cy="3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" name="16 Grupo"/>
          <p:cNvGrpSpPr/>
          <p:nvPr/>
        </p:nvGrpSpPr>
        <p:grpSpPr>
          <a:xfrm>
            <a:off x="4676182" y="260648"/>
            <a:ext cx="4276725" cy="747395"/>
            <a:chOff x="0" y="0"/>
            <a:chExt cx="7972425" cy="1333500"/>
          </a:xfrm>
        </p:grpSpPr>
        <p:pic>
          <p:nvPicPr>
            <p:cNvPr id="104" name="0 Imagen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125" y="257175"/>
              <a:ext cx="3924300" cy="1076325"/>
            </a:xfrm>
            <a:prstGeom prst="rect">
              <a:avLst/>
            </a:prstGeom>
          </p:spPr>
        </p:pic>
        <p:pic>
          <p:nvPicPr>
            <p:cNvPr id="105" name="0 Imagen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0975"/>
              <a:ext cx="1152525" cy="1152525"/>
            </a:xfrm>
            <a:prstGeom prst="rect">
              <a:avLst/>
            </a:prstGeom>
          </p:spPr>
        </p:pic>
        <p:pic>
          <p:nvPicPr>
            <p:cNvPr id="106" name="0 Imagen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0"/>
              <a:ext cx="2095500" cy="13335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45" y="5687931"/>
            <a:ext cx="328299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9" descr="D:\MARICHU\javi www.gif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7" y="1556793"/>
            <a:ext cx="3482397" cy="81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4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proyectos\MACBIOBLUE\JORNADA PRESENTACION\FOTOS\hidratación alg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69" y="4642849"/>
            <a:ext cx="1782523" cy="133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royectos\MACBIOBLUE\JORNADA PRESENTACION\FOTOS\mezcla aslgas y residuos vegetales 17-04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41" y="2636912"/>
            <a:ext cx="1559659" cy="11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proyectos\MACBIOBLUE\JORNADA PRESENTACION\FOTOS\Remojado Alg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70" y="4345902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proyectos\MACBIOBLUE\JORNADA PRESENTACION\FOTOS\algas hidratadas preparac. para mezclar.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64" y="2636912"/>
            <a:ext cx="2636647" cy="15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proyectos\MACBIOBLUE\JORNADA PRESENTACION\FOTOS\JARDINERA LECHUGA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54" y="4806679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proyectos\MACBIOBLUE\JORNADA PRESENTACION\FOTOS\Ensayo en campo 3 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3" y="2636912"/>
            <a:ext cx="1420770" cy="18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proyectos\MACBIOBLUE\JORNADA PRESENTACION\FOTOS\Ensayo tomates 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54" y="2672049"/>
            <a:ext cx="1467808" cy="19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proyectos\MACBIOBLUE\JORNADA PRESENTACION\FOTOS\Ensayo tomates 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41" y="3861048"/>
            <a:ext cx="1559659" cy="207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0288" y="1497558"/>
            <a:ext cx="8550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Actividad 2.1.1: </a:t>
            </a:r>
            <a:r>
              <a:rPr lang="es-ES" dirty="0" smtClean="0"/>
              <a:t>Acción </a:t>
            </a:r>
            <a:r>
              <a:rPr lang="es-ES" dirty="0"/>
              <a:t>demostrativa de una planta de procesado de arribazones para la extracción de compuestos </a:t>
            </a:r>
            <a:r>
              <a:rPr lang="es-ES" dirty="0" err="1"/>
              <a:t>bioactivos</a:t>
            </a:r>
            <a:r>
              <a:rPr lang="es-ES" dirty="0"/>
              <a:t> (</a:t>
            </a:r>
            <a:r>
              <a:rPr lang="es-ES" dirty="0" err="1"/>
              <a:t>fucoxantina</a:t>
            </a:r>
            <a:r>
              <a:rPr lang="es-ES" dirty="0"/>
              <a:t>), valorización de la biomasa para uso de fertilizantes ecológicos y su potencial para la nutrición de peces y otras aplicaciones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046670" y="89652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ACTIVIDADES DEL ICIA EN MACBIOBLUE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6332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899592" y="1556792"/>
          <a:ext cx="7272808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539552" y="980728"/>
            <a:ext cx="4052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ACTIVIDADES DEL ICIA </a:t>
            </a:r>
            <a:endParaRPr lang="es-ES" sz="32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27584" y="4681552"/>
            <a:ext cx="7488832" cy="11237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old"/>
                <a:ea typeface="Calibri" pitchFamily="34" charset="0"/>
                <a:cs typeface="Times New Roman" pitchFamily="18" charset="0"/>
              </a:rPr>
              <a:t>Conocer el potencial fertilizante de los productos derivados de los arribazones de algas tras definir la tecnología de preparación, extracción y aplicación de los mismos en cultivo.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5E2720-76BB-4145-8281-C033695E8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DF5E2720-76BB-4145-8281-C033695E8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A2F61F-4B79-41FE-ADF7-EFB78B61E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BDA2F61F-4B79-41FE-ADF7-EFB78B61E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009BBA-A156-4BFF-AC3F-D912125D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52009BBA-A156-4BFF-AC3F-D912125D9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8E0B5C-2D1E-4F67-A80D-66FC57831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5B8E0B5C-2D1E-4F67-A80D-66FC57831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D2CDB4-1575-4808-BE43-EF9EDDCB2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AAD2CDB4-1575-4808-BE43-EF9EDDCB2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20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105273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3300"/>
                </a:solidFill>
                <a:latin typeface="Arial Bold"/>
              </a:rPr>
              <a:t>ACTUACIONES</a:t>
            </a:r>
            <a:endParaRPr lang="es-ES" sz="2400" b="1" dirty="0">
              <a:solidFill>
                <a:srgbClr val="003300"/>
              </a:solidFill>
              <a:latin typeface="Arial Bold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772816"/>
            <a:ext cx="835292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es-ES" b="1" u="sng" dirty="0" smtClean="0">
                <a:latin typeface="Arial Bold"/>
              </a:rPr>
              <a:t>ENSAYO DE ENDULZADO DE ALGAS</a:t>
            </a:r>
            <a:endParaRPr lang="es-ES" b="1" dirty="0" smtClean="0">
              <a:latin typeface="Arial Bold"/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Determinar la influencia de los diferentes tratamientos aplicados (dosis de lavado y tiempo de lavado) y de su interacción (dosis x tiempo), en el lavado de sales de las algas.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Analizar el contenido en cloruro sódico  y otros elementos químicos en el agua de lavado, para determinar diferencias entre tratamientos.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Seleccionar el tratamiento de lavado (eficiencia en el lavado de sales y el gasto de agua asociado al mismo).</a:t>
            </a:r>
          </a:p>
        </p:txBody>
      </p:sp>
      <p:pic>
        <p:nvPicPr>
          <p:cNvPr id="5" name="Picture 2" descr="F:\proyectos\MACBIOBLUE\JORNADA PRESENTACION\FOTOS\hidratación alg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37" y="4311973"/>
            <a:ext cx="2223735" cy="16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proyectos\MACBIOBLUE\JORNADA PRESENTACION\FOTOS\Remojado Alg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70" y="4314886"/>
            <a:ext cx="2201594" cy="16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052736"/>
            <a:ext cx="83529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</a:pPr>
            <a:r>
              <a:rPr lang="es-ES" b="1" dirty="0" smtClean="0">
                <a:latin typeface="Arial Bold"/>
              </a:rPr>
              <a:t>2.	</a:t>
            </a:r>
            <a:r>
              <a:rPr lang="es-ES" b="1" u="sng" dirty="0" smtClean="0">
                <a:latin typeface="Arial Bold"/>
              </a:rPr>
              <a:t>DEFINIR EL MATERIAL DE PARTIDA</a:t>
            </a:r>
          </a:p>
          <a:p>
            <a:pPr marL="342900" indent="-342900" algn="just">
              <a:spcBef>
                <a:spcPts val="600"/>
              </a:spcBef>
            </a:pPr>
            <a:r>
              <a:rPr lang="es-ES" dirty="0" smtClean="0">
                <a:latin typeface="Arial Bold"/>
              </a:rPr>
              <a:t>Material de partida heterogéneo: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99266328"/>
              </p:ext>
            </p:extLst>
          </p:nvPr>
        </p:nvGraphicFramePr>
        <p:xfrm>
          <a:off x="395536" y="1829048"/>
          <a:ext cx="8208912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3528" y="3456290"/>
            <a:ext cx="83529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</a:pPr>
            <a:r>
              <a:rPr lang="es-ES" b="1" dirty="0" smtClean="0">
                <a:latin typeface="Arial Bold"/>
              </a:rPr>
              <a:t>3.	</a:t>
            </a:r>
            <a:r>
              <a:rPr lang="es-ES" b="1" u="sng" dirty="0" smtClean="0">
                <a:latin typeface="Arial Bold"/>
              </a:rPr>
              <a:t>PREPARACIÓN DE EXTRACTOS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Ensayos de diferentes métodos de extracción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Análisis: compuestos químicos y </a:t>
            </a:r>
            <a:r>
              <a:rPr lang="es-ES" dirty="0" err="1" smtClean="0">
                <a:latin typeface="Arial Bold"/>
              </a:rPr>
              <a:t>bioactivos</a:t>
            </a:r>
            <a:r>
              <a:rPr lang="es-ES" dirty="0" smtClean="0">
                <a:latin typeface="Arial Bold"/>
              </a:rPr>
              <a:t> 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Seleccionar el método de extracción más adecuado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ES" dirty="0" smtClean="0">
                <a:latin typeface="Arial Bold"/>
              </a:rPr>
              <a:t>Tecnología sencilla y económica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ES" dirty="0" smtClean="0">
                <a:latin typeface="Arial Bold"/>
              </a:rPr>
              <a:t>Producto autorizado en agricultura ecológica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ES" dirty="0" smtClean="0">
                <a:latin typeface="Arial Bold"/>
              </a:rPr>
              <a:t>Conservación de los componentes </a:t>
            </a:r>
            <a:r>
              <a:rPr lang="es-ES" dirty="0" err="1" smtClean="0">
                <a:latin typeface="Arial Bold"/>
              </a:rPr>
              <a:t>bioactivos</a:t>
            </a:r>
            <a:r>
              <a:rPr lang="es-ES" dirty="0" smtClean="0">
                <a:latin typeface="Arial Bold"/>
              </a:rPr>
              <a:t> de interés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71600" y="292494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Caracterización química y de compuestos </a:t>
            </a:r>
            <a:r>
              <a:rPr lang="es-ES" dirty="0" err="1" smtClean="0">
                <a:solidFill>
                  <a:srgbClr val="0000FF"/>
                </a:solidFill>
              </a:rPr>
              <a:t>bioactivos</a:t>
            </a:r>
            <a:r>
              <a:rPr lang="es-ES" dirty="0" smtClean="0">
                <a:solidFill>
                  <a:srgbClr val="0000FF"/>
                </a:solidFill>
              </a:rPr>
              <a:t> del material de partida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124744"/>
            <a:ext cx="849694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</a:pPr>
            <a:r>
              <a:rPr lang="es-ES" dirty="0" smtClean="0">
                <a:latin typeface="Arial Bold"/>
              </a:rPr>
              <a:t>4.	</a:t>
            </a:r>
            <a:r>
              <a:rPr lang="es-ES" b="1" u="sng" dirty="0" smtClean="0">
                <a:latin typeface="Arial Bold"/>
              </a:rPr>
              <a:t>ENSAYOS EN DISPOSITIVOS EXPERIMENTALES</a:t>
            </a:r>
            <a:r>
              <a:rPr lang="es-ES" b="1" dirty="0" smtClean="0">
                <a:latin typeface="Arial Bold"/>
              </a:rPr>
              <a:t> </a:t>
            </a:r>
            <a:endParaRPr lang="es-ES" b="1" u="sng" dirty="0" smtClean="0">
              <a:latin typeface="Arial Bold"/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Cultivo en Bandeja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Tratamientos: 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ES" dirty="0" smtClean="0">
                <a:latin typeface="Arial Bold"/>
              </a:rPr>
              <a:t>Producto Sólido  y Extracto Líquido (Aplicación Foliar o Vía Riego)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429599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</a:pPr>
            <a:r>
              <a:rPr lang="es-ES" b="1" dirty="0" smtClean="0">
                <a:latin typeface="Arial Bold"/>
              </a:rPr>
              <a:t>5.	</a:t>
            </a:r>
            <a:r>
              <a:rPr lang="es-ES" b="1" u="sng" dirty="0" smtClean="0">
                <a:latin typeface="Arial Bold"/>
              </a:rPr>
              <a:t>ENSAYOS EN CAMPO 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Instalaciones del </a:t>
            </a:r>
            <a:r>
              <a:rPr lang="es-ES" dirty="0" err="1" smtClean="0">
                <a:latin typeface="Arial Bold"/>
              </a:rPr>
              <a:t>ICIA</a:t>
            </a:r>
            <a:endParaRPr lang="es-ES" dirty="0" smtClean="0">
              <a:latin typeface="Arial Bold"/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Fincas comerciales</a:t>
            </a:r>
          </a:p>
        </p:txBody>
      </p:sp>
      <p:pic>
        <p:nvPicPr>
          <p:cNvPr id="1026" name="Picture 2" descr="F:\proyectos\MACBIOBLUE\JORNADA PRESENTACION\FOTOS\JARDINERA LECHUG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569928"/>
            <a:ext cx="2105535" cy="157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royectos\MACBIOBLUE\JORNADA PRESENTACION\FOTOS\JARDINERA ACELG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9928"/>
            <a:ext cx="2105536" cy="157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proyectos\MACBIOBLUE\JORNADA PRESENTACION\FOTOS\Ensayo tomates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71984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proyectos\MACBIOBLUE\JORNADA PRESENTACION\FOTOS\Ensayo en campo 3 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3245826"/>
            <a:ext cx="1916926" cy="25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proyectos\MACBIOBLUE\JORNADA PRESENTACION\FOTOS\Ensayo tomates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32" y="4471983"/>
            <a:ext cx="951632" cy="126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8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90872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3300"/>
                </a:solidFill>
                <a:latin typeface="Arial Bold"/>
              </a:rPr>
              <a:t>RESULTADOS</a:t>
            </a:r>
            <a:endParaRPr lang="es-ES" sz="2400" b="1" dirty="0">
              <a:solidFill>
                <a:srgbClr val="003300"/>
              </a:solidFill>
              <a:latin typeface="Arial Bold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7200" y="1296050"/>
            <a:ext cx="791652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Determinación de las necesidades de endulzado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Definición y caracterización del material de partida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Método de extracción más adecuado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Extracto y Producto Sólido: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ES" dirty="0" smtClean="0">
                <a:latin typeface="Arial Bold"/>
              </a:rPr>
              <a:t>Composición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ES" dirty="0" smtClean="0">
                <a:latin typeface="Arial Bold"/>
              </a:rPr>
              <a:t>Dosis y forma de aplicación más adecuados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ES" dirty="0" smtClean="0">
                <a:latin typeface="Arial Bold"/>
              </a:rPr>
              <a:t>Efecto en cultivo y en suelo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512" y="375942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3300"/>
                </a:solidFill>
                <a:latin typeface="Arial Bold"/>
              </a:rPr>
              <a:t>PRODUCTOS FINALES</a:t>
            </a:r>
            <a:endParaRPr lang="es-ES" sz="2400" b="1" dirty="0">
              <a:solidFill>
                <a:srgbClr val="003300"/>
              </a:solidFill>
              <a:latin typeface="Arial Bold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4061971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55600" algn="just"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Establecer una metodología de procesado de algas para la elaboración de fertilizante agrícola, optimizando el aprovechamiento de sus compuestos </a:t>
            </a:r>
            <a:r>
              <a:rPr lang="es-ES" dirty="0" err="1" smtClean="0">
                <a:latin typeface="Arial Bold"/>
              </a:rPr>
              <a:t>bioactivos</a:t>
            </a:r>
            <a:r>
              <a:rPr lang="es-ES" dirty="0" smtClean="0">
                <a:latin typeface="Arial Bold"/>
              </a:rPr>
              <a:t>.</a:t>
            </a:r>
          </a:p>
          <a:p>
            <a:pPr marL="355600" lvl="1" indent="-355600" algn="just"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Desarrollar un producto procedente de arribazones como fertilizante agrícola ecológico, tanto sólido como en extracto líquido.</a:t>
            </a:r>
          </a:p>
          <a:p>
            <a:pPr marL="355600" lvl="1" indent="-355600" algn="just">
              <a:buFont typeface="Arial" pitchFamily="34" charset="0"/>
              <a:buChar char="•"/>
            </a:pPr>
            <a:r>
              <a:rPr lang="es-ES" dirty="0" smtClean="0">
                <a:latin typeface="Arial Bold"/>
              </a:rPr>
              <a:t>Elaborar un manual técnico de tratamiento, elaboración y aplicación de fertilizantes a base de algas.</a:t>
            </a:r>
          </a:p>
        </p:txBody>
      </p:sp>
    </p:spTree>
    <p:extLst>
      <p:ext uri="{BB962C8B-B14F-4D97-AF65-F5344CB8AC3E}">
        <p14:creationId xmlns:p14="http://schemas.microsoft.com/office/powerpoint/2010/main" val="12637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323528" y="18864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BIOBLUE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vendimi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66345"/>
            <a:ext cx="17526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303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4325070"/>
            <a:ext cx="9223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rgyranthem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20307"/>
            <a:ext cx="14827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1 A6 SA 20090403 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13957"/>
            <a:ext cx="1752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SC006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4328245"/>
            <a:ext cx="123825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8" descr="Tomate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4296495"/>
            <a:ext cx="118427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2624857"/>
            <a:ext cx="123348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2205757"/>
            <a:ext cx="106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2081932"/>
            <a:ext cx="12319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16832"/>
            <a:ext cx="15748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3199532"/>
            <a:ext cx="16002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3299545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3028082"/>
            <a:ext cx="16764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55"/>
          <p:cNvSpPr>
            <a:spLocks noChangeArrowheads="1"/>
          </p:cNvSpPr>
          <p:nvPr/>
        </p:nvSpPr>
        <p:spPr bwMode="auto">
          <a:xfrm>
            <a:off x="74613" y="1341264"/>
            <a:ext cx="9144000" cy="863600"/>
          </a:xfrm>
          <a:prstGeom prst="roundRect">
            <a:avLst>
              <a:gd name="adj" fmla="val 16685"/>
            </a:avLst>
          </a:prstGeom>
          <a:noFill/>
          <a:ln w="349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" altLang="es-ES" b="1" u="none" dirty="0">
                <a:solidFill>
                  <a:srgbClr val="000000"/>
                </a:solidFill>
                <a:latin typeface="Arial" pitchFamily="34" charset="0"/>
              </a:rPr>
              <a:t>La coordinación de esfuerzos y optimización de recursos </a:t>
            </a:r>
          </a:p>
          <a:p>
            <a:pPr algn="ctr" eaLnBrk="1" hangingPunct="1"/>
            <a:r>
              <a:rPr lang="es-ES" altLang="es-ES" b="1" u="none" dirty="0">
                <a:solidFill>
                  <a:srgbClr val="000000"/>
                </a:solidFill>
                <a:latin typeface="Arial" pitchFamily="34" charset="0"/>
              </a:rPr>
              <a:t>son imprescindibles </a:t>
            </a:r>
            <a:endParaRPr lang="es-ES" altLang="es-ES" u="none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1" name="Picture 19" descr="D:\MARICHU\javi www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02813" y="976188"/>
            <a:ext cx="2177299" cy="50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7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423</Words>
  <Application>Microsoft Office PowerPoint</Application>
  <PresentationFormat>Presentación en pantalla (4:3)</PresentationFormat>
  <Paragraphs>70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MACBIOBLUE Mac/1.1.b/086  Proyecto demostrativo y de transferencia tecnológica para ayudar a las empresas a desarrollar nuevos productos y procesos en el ámbito de la Biotecnología Azul de la Macaronesia.</dc:title>
  <dc:creator>Eduardo Portillo Hahnafeld</dc:creator>
  <cp:lastModifiedBy>José Avello Orellana</cp:lastModifiedBy>
  <cp:revision>80</cp:revision>
  <cp:lastPrinted>2017-02-22T15:11:25Z</cp:lastPrinted>
  <dcterms:created xsi:type="dcterms:W3CDTF">2017-02-14T10:27:29Z</dcterms:created>
  <dcterms:modified xsi:type="dcterms:W3CDTF">2017-02-23T06:46:54Z</dcterms:modified>
</cp:coreProperties>
</file>